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6" r:id="rId5"/>
    <p:sldId id="258" r:id="rId6"/>
    <p:sldId id="282" r:id="rId7"/>
    <p:sldId id="292" r:id="rId8"/>
    <p:sldId id="289" r:id="rId9"/>
    <p:sldId id="290" r:id="rId10"/>
    <p:sldId id="288" r:id="rId11"/>
    <p:sldId id="291" r:id="rId12"/>
    <p:sldId id="283" r:id="rId13"/>
    <p:sldId id="284" r:id="rId14"/>
    <p:sldId id="274" r:id="rId15"/>
    <p:sldId id="261" r:id="rId16"/>
    <p:sldId id="272" r:id="rId17"/>
    <p:sldId id="294" r:id="rId18"/>
    <p:sldId id="262" r:id="rId19"/>
    <p:sldId id="295" r:id="rId20"/>
    <p:sldId id="263" r:id="rId21"/>
    <p:sldId id="264" r:id="rId22"/>
    <p:sldId id="265" r:id="rId23"/>
    <p:sldId id="269" r:id="rId24"/>
    <p:sldId id="285" r:id="rId25"/>
    <p:sldId id="268" r:id="rId26"/>
    <p:sldId id="266" r:id="rId27"/>
    <p:sldId id="270" r:id="rId28"/>
    <p:sldId id="257" r:id="rId29"/>
    <p:sldId id="260" r:id="rId30"/>
    <p:sldId id="280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수혁" initials="김수" lastIdx="3" clrIdx="0">
    <p:extLst>
      <p:ext uri="{19B8F6BF-5375-455C-9EA6-DF929625EA0E}">
        <p15:presenceInfo xmlns:p15="http://schemas.microsoft.com/office/powerpoint/2012/main" userId="f4cf55a97b75f0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31313"/>
    <a:srgbClr val="1D1D1D"/>
    <a:srgbClr val="262626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0207" autoAdjust="0"/>
  </p:normalViewPr>
  <p:slideViewPr>
    <p:cSldViewPr snapToGrid="0">
      <p:cViewPr varScale="1">
        <p:scale>
          <a:sx n="103" d="100"/>
          <a:sy n="103" d="100"/>
        </p:scale>
        <p:origin x="99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A74EF-0F29-4F15-A838-AE15A087EC3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435DC-41A3-4858-9BB7-2D7A591C6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907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‘Unity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광선 추적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제안서 초안 발표를 맡은 김수혁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77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엔진 중에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선택한 이유는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보시다시피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수의 사용자를 보유하고 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시장 분포를 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압도적으로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많은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높은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자유도와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쉬운 사용 방법 때문으로 추측됩니다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56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많은 사용자들이 유니티에서 바로 활용할 수 있는 오픈 마켓인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애셋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스토어를 통해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접근하게할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바로 사용할 수 있도록 만든 결과물을 팔고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 수 있는 오픈마켓이 존재합니다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Assetstore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통칭합니다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개발자가 많은 편이기 때문에 다른 엔진에 비해 자체 오픈 마켓이 크게 활성화 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071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목표는 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사실적인 명암을 가진 이미지를 생성하고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개 생성해 영상으로 생성합니다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사용시 생성 효율을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150% ~ 170%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향상시키려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적당하게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 빠르게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46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효과는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제작의 목적으로 사용시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빛을 실제와 같이 표현하기 위한 수단으로 사용될 수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엔진에서 실제와 비슷한 명암을 모방하기 위한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레퍼런스로써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869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893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413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596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시나리오는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하나의 프레임을 요청하면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해당 환경의 데이터를 수집해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계산하여 업데이트 된 픽셀을 점진적으로 넘겨주어 사용자에게 업데이트 되는 모습을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81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91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환경은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7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목차는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빠르게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014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원격 저장소의 구성은 문서 저장소와 개발 저장소를 분리해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463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283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렌더링 데이터를 수집하고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이미지를 보여주는 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계산된 이미지를 모아서 영상으로 만드는 기능을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575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분담은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분담은 크게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 작업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기법의 연구 및 구현으로 나누었습니다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4032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일정은 구현전에 각 알고리즘에 대하여 학습 및 설계하는 시간 이후에 순차적으로 구현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최종보고서 작성으로 넘어갑니다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23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 기술 및 참고 문헌은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64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6880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54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보시겠습니다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 UE4: Reflection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~~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적용한 영상 데모입니다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94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보시겠습니다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 UE4: Reflection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~~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적용한 영상 데모입니다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6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연구개발배경에는 세가지 키워드가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385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 키워드는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GPGPU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독립적이고 수많은 태스크를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수행할시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월등한 성능을 가집니다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 러닝 모델인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성능향상을 보여주었고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통해 더 범용적으로 사용되게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영상의 결과물은 꽤나 사실과 비슷합니다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결과물이 나올 수 있는 근본적인 이유는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성능이 이전에 비해 향상 되었기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향상된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범용적으로 사용하는 것을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하는데 독립된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몇천개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정도의 작업을 동시에 수행하는 경우에는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비하여 큰 성능 향상을 가져옵니다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활용한 대표적인 예시는 딥러닝 모델인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옆의 그림을 보시면 큰 성능 향상이 있는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더 알려지고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동시에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꾸준한 발전으로 많은 곳에 쓰이게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83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다음 키워드는 광선 추적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빛을 광선으로 취급해 시뮬레이션 하는 방법으로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이전에는 수많은 시간에 외면되었으나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발달로 많은 연구와 사용이 진행되고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광선추적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추적은 빛을 하나의 광선으로 취급해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광선의 움직임을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시뮬레이션하여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명암을 계산하는 컴퓨터 그래픽 기법입니다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앞선 영상에서는 빛의 반사를 광선 추적으로 계산한 결과를 보여주었습니다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등장 이전에는 수많은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계산량으로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너무 오랜 시간이 걸려 쉽게 사용될 수 없었으나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발달과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기술의 등장 이후에는 시간에 민감하지 않은 경우에는 사용할 수 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1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Short </a:t>
            </a:r>
          </a:p>
          <a:p>
            <a:r>
              <a:rPr lang="ko-KR" altLang="en-US" dirty="0" err="1"/>
              <a:t>패쓰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Long</a:t>
            </a:r>
          </a:p>
          <a:p>
            <a:endParaRPr lang="en-US" altLang="ko-KR" dirty="0"/>
          </a:p>
          <a:p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406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원래는 게임 개발의 용도로 사용되었으나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영향으로 영상 컨텐츠 제작으로도 사용되기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시작햇습니다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 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이전부터 게임을 만들기 위해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실시간 렌더링 엔진들이 사용되었습니다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나타나면서 영상 제작의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툴로써도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사용되기 시작해 디지털 애니메이션 영상 제작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툴로써의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가치를 지니게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841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10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38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9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71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387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5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2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05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47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35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32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ETHELIGHTS/CapstoneDesign" TargetMode="External"/><Relationship Id="rId3" Type="http://schemas.openxmlformats.org/officeDocument/2006/relationships/hyperlink" Target="https://github.com/hrmrzizon" TargetMode="External"/><Relationship Id="rId7" Type="http://schemas.openxmlformats.org/officeDocument/2006/relationships/hyperlink" Target="https://github.com/SEETHELIGHTS/RadianceGrabb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ETHELIGHTS/CapstonePlanning" TargetMode="External"/><Relationship Id="rId5" Type="http://schemas.openxmlformats.org/officeDocument/2006/relationships/hyperlink" Target="https://github.com/jiyun-jiyun" TargetMode="External"/><Relationship Id="rId4" Type="http://schemas.openxmlformats.org/officeDocument/2006/relationships/hyperlink" Target="https://github.com/banetta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altimerendering.com/raytracing/Ray%20Tracing_%20The%20Next%20Week.pdf" TargetMode="External"/><Relationship Id="rId3" Type="http://schemas.openxmlformats.org/officeDocument/2006/relationships/hyperlink" Target="https://www.samsungpop.com/common.do?cmd=down&amp;saveKey=research.pdf&amp;fileName=2010/2019071119405119K_01_01.pdf&amp;contentType=application/pdf" TargetMode="External"/><Relationship Id="rId7" Type="http://schemas.openxmlformats.org/officeDocument/2006/relationships/hyperlink" Target="https://www.realtimerendering.com/raytracing/Ray%20Tracing%20in%20a%20Weekend.pd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nvidia.com/accelerated-ray-tracing-cuda/" TargetMode="External"/><Relationship Id="rId5" Type="http://schemas.openxmlformats.org/officeDocument/2006/relationships/hyperlink" Target="https://www.mono-project.com/docs/advanced/pinvoke/" TargetMode="External"/><Relationship Id="rId4" Type="http://schemas.openxmlformats.org/officeDocument/2006/relationships/hyperlink" Target="https://on-demand.gputechconf.com/siggraph/2019/pdf/sig940-getting-started-with-directx-ray-tracing-in-unity.pdf" TargetMode="External"/><Relationship Id="rId9" Type="http://schemas.openxmlformats.org/officeDocument/2006/relationships/hyperlink" Target="http://www.realtimerendering.com/raytracing/Ray%20Tracing_%20the%20Rest%20of%20Your%20Life.pd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rLwRLS_ZR0?start=259&amp;feature=oembed" TargetMode="Externa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3ue35ago3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3ue35ago3Y" TargetMode="Externa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rLwRLS_ZR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21492" y="1122363"/>
            <a:ext cx="9976022" cy="23876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800" dirty="0"/>
              <a:t>Unity </a:t>
            </a:r>
            <a:r>
              <a:rPr lang="ko-KR" altLang="en-US" sz="4800" dirty="0"/>
              <a:t>에서의</a:t>
            </a:r>
            <a:r>
              <a:rPr lang="en-US" altLang="ko-KR" sz="4800" dirty="0"/>
              <a:t> GPGPU </a:t>
            </a:r>
            <a:r>
              <a:rPr lang="ko-KR" altLang="en-US" sz="4800" dirty="0"/>
              <a:t>기반 </a:t>
            </a:r>
            <a:br>
              <a:rPr lang="en-US" altLang="ko-KR" sz="4800" dirty="0"/>
            </a:br>
            <a:r>
              <a:rPr lang="ko-KR" altLang="en-US" sz="4800" dirty="0"/>
              <a:t>광선 추적 </a:t>
            </a:r>
            <a:r>
              <a:rPr lang="ko-KR" altLang="en-US" sz="4800" dirty="0" err="1"/>
              <a:t>렌더러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37503" y="4046882"/>
            <a:ext cx="9144000" cy="1655762"/>
          </a:xfrm>
        </p:spPr>
        <p:txBody>
          <a:bodyPr anchor="b">
            <a:normAutofit/>
          </a:bodyPr>
          <a:lstStyle/>
          <a:p>
            <a:pPr algn="r"/>
            <a:r>
              <a:rPr lang="en-US" altLang="ko-KR" sz="2000" dirty="0"/>
              <a:t>SEETHELIGHTS</a:t>
            </a:r>
          </a:p>
          <a:p>
            <a:pPr algn="r"/>
            <a:r>
              <a:rPr lang="en-US" altLang="ko-KR" sz="2000" dirty="0"/>
              <a:t>2012154010 </a:t>
            </a:r>
            <a:r>
              <a:rPr lang="ko-KR" altLang="en-US" sz="2000" dirty="0"/>
              <a:t>김수혁</a:t>
            </a:r>
            <a:endParaRPr lang="en-US" altLang="ko-KR" sz="2000" dirty="0"/>
          </a:p>
          <a:p>
            <a:pPr algn="r"/>
            <a:r>
              <a:rPr lang="ko-KR" altLang="en-US" sz="2000" dirty="0"/>
              <a:t> </a:t>
            </a:r>
            <a:r>
              <a:rPr lang="en-US" altLang="ko-KR" sz="2000" dirty="0"/>
              <a:t>2013154012 </a:t>
            </a:r>
            <a:r>
              <a:rPr lang="ko-KR" altLang="en-US" sz="2000" dirty="0"/>
              <a:t>김한상</a:t>
            </a:r>
            <a:endParaRPr lang="en-US" altLang="ko-KR" sz="2000" dirty="0"/>
          </a:p>
          <a:p>
            <a:pPr algn="r"/>
            <a:r>
              <a:rPr lang="ko-KR" altLang="en-US" sz="2000" dirty="0"/>
              <a:t> </a:t>
            </a:r>
            <a:r>
              <a:rPr lang="en-US" altLang="ko-KR" sz="2000" dirty="0"/>
              <a:t>2014150031</a:t>
            </a:r>
            <a:r>
              <a:rPr lang="ko-KR" altLang="en-US" sz="2000" dirty="0"/>
              <a:t> 정지윤</a:t>
            </a: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1437503" y="404688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/>
              <a:t>2019-12-11</a:t>
            </a:r>
            <a:endParaRPr lang="ko-KR" altLang="en-US" sz="2000" dirty="0"/>
          </a:p>
        </p:txBody>
      </p:sp>
      <p:pic>
        <p:nvPicPr>
          <p:cNvPr id="5" name="그림 4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48B2ED6C-3933-4590-B9F0-42BE66DA7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03" y="3762621"/>
            <a:ext cx="1473648" cy="1403475"/>
          </a:xfrm>
          <a:prstGeom prst="rect">
            <a:avLst/>
          </a:prstGeom>
          <a:solidFill>
            <a:srgbClr val="131313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093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2133599"/>
            <a:ext cx="5314950" cy="2362200"/>
          </a:xfrm>
          <a:prstGeom prst="rect">
            <a:avLst/>
          </a:prstGeom>
        </p:spPr>
      </p:pic>
      <p:pic>
        <p:nvPicPr>
          <p:cNvPr id="1026" name="Picture 2" descr="https://cdn1.tnwcdn.com/wp-content/blogs.dir/1/files/2016/03/Pictur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14673"/>
            <a:ext cx="6879336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40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4F8B163-5D7B-4586-A7BE-14CD0777B733}"/>
              </a:ext>
            </a:extLst>
          </p:cNvPr>
          <p:cNvSpPr txBox="1">
            <a:spLocks/>
          </p:cNvSpPr>
          <p:nvPr/>
        </p:nvSpPr>
        <p:spPr>
          <a:xfrm>
            <a:off x="521208" y="5047903"/>
            <a:ext cx="11000232" cy="126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2400" dirty="0"/>
              <a:t>Unity Asset Store</a:t>
            </a:r>
          </a:p>
          <a:p>
            <a:pPr marL="0" indent="0" algn="ctr" latinLnBrk="0">
              <a:buNone/>
            </a:pPr>
            <a:r>
              <a:rPr lang="en-US" altLang="ko-KR" sz="1800" dirty="0"/>
              <a:t>Unity </a:t>
            </a:r>
            <a:r>
              <a:rPr lang="ko-KR" altLang="en-US" sz="1800" dirty="0"/>
              <a:t>전용 오픈 마켓</a:t>
            </a:r>
            <a:r>
              <a:rPr lang="en-US" altLang="ko-KR" sz="1800" dirty="0"/>
              <a:t>: </a:t>
            </a:r>
            <a:r>
              <a:rPr lang="ko-KR" altLang="en-US" sz="1800" dirty="0"/>
              <a:t>다양한 </a:t>
            </a:r>
            <a:r>
              <a:rPr lang="ko-KR" altLang="en-US" sz="1800" dirty="0" err="1"/>
              <a:t>에셋</a:t>
            </a:r>
            <a:r>
              <a:rPr lang="ko-KR" altLang="en-US" sz="1800" dirty="0"/>
              <a:t> 판매</a:t>
            </a:r>
            <a:r>
              <a:rPr lang="en-US" altLang="ko-KR" sz="1800" dirty="0"/>
              <a:t>/</a:t>
            </a:r>
            <a:r>
              <a:rPr lang="ko-KR" altLang="en-US" sz="1800" dirty="0"/>
              <a:t>구매 가능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800" dirty="0"/>
              <a:t>Unity </a:t>
            </a:r>
            <a:r>
              <a:rPr lang="ko-KR" altLang="en-US" sz="1800" dirty="0"/>
              <a:t>에서의 즉각적인 사용 가능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DA6515-DD2D-4CDE-8B5A-39FAF0A88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60"/>
          <a:stretch/>
        </p:blipFill>
        <p:spPr>
          <a:xfrm>
            <a:off x="2095858" y="1690688"/>
            <a:ext cx="7850931" cy="335721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798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97632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광선의 움직임을 계산하여 사실적인 명암을 가진 이미지 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연속적인 이미지를 생성하여 동영상 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하나의 </a:t>
            </a:r>
            <a:r>
              <a:rPr lang="en-US" altLang="ko-KR" dirty="0"/>
              <a:t>GPU </a:t>
            </a:r>
            <a:r>
              <a:rPr lang="ko-KR" altLang="en-US" dirty="0"/>
              <a:t>대비</a:t>
            </a:r>
            <a:r>
              <a:rPr lang="en-US" altLang="ko-KR" dirty="0"/>
              <a:t> </a:t>
            </a:r>
            <a:r>
              <a:rPr lang="ko-KR" altLang="en-US" dirty="0"/>
              <a:t>동일한 성능의</a:t>
            </a:r>
            <a:r>
              <a:rPr lang="en-US" altLang="ko-KR" dirty="0"/>
              <a:t> </a:t>
            </a:r>
            <a:r>
              <a:rPr lang="ko-KR" altLang="en-US" dirty="0"/>
              <a:t>두개의 </a:t>
            </a:r>
            <a:r>
              <a:rPr lang="en-US" altLang="ko-KR" dirty="0"/>
              <a:t>GPU </a:t>
            </a:r>
            <a:r>
              <a:rPr lang="ko-KR" altLang="en-US" dirty="0"/>
              <a:t>사용시 생성 효율 </a:t>
            </a:r>
            <a:r>
              <a:rPr lang="en-US" altLang="ko-KR" dirty="0"/>
              <a:t>150%~170% </a:t>
            </a:r>
            <a:r>
              <a:rPr lang="ko-KR" altLang="en-US" dirty="0"/>
              <a:t>향상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하나의 프레임</a:t>
            </a:r>
            <a:r>
              <a:rPr lang="en-US" altLang="ko-KR" sz="1800" dirty="0"/>
              <a:t>, HD: 1920 x 1080, RGB color, 500spp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5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0A3CC7-AE42-4653-94B8-900AF8E3A01F}"/>
              </a:ext>
            </a:extLst>
          </p:cNvPr>
          <p:cNvSpPr txBox="1"/>
          <p:nvPr/>
        </p:nvSpPr>
        <p:spPr>
          <a:xfrm>
            <a:off x="952884" y="5144667"/>
            <a:ext cx="47998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영상 제작 툴로 사용시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빛을 실제와 같이 표현</a:t>
            </a:r>
            <a:endParaRPr lang="en-US" altLang="ko-KR" dirty="0"/>
          </a:p>
        </p:txBody>
      </p:sp>
      <p:pic>
        <p:nvPicPr>
          <p:cNvPr id="1026" name="Picture 2" descr="ray tracing vs rasterization에 대한 이미지 검색결과">
            <a:extLst>
              <a:ext uri="{FF2B5EF4-FFF2-40B4-BE49-F238E27FC236}">
                <a16:creationId xmlns:a16="http://schemas.microsoft.com/office/drawing/2014/main" id="{6EE71596-D3F6-4FCA-8838-1A9A7EAE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402" y="2201052"/>
            <a:ext cx="5143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451891-6F7D-4A6C-BD94-CF9EE730BDF4}"/>
              </a:ext>
            </a:extLst>
          </p:cNvPr>
          <p:cNvSpPr txBox="1"/>
          <p:nvPr/>
        </p:nvSpPr>
        <p:spPr>
          <a:xfrm>
            <a:off x="6020505" y="5144667"/>
            <a:ext cx="53332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실제와 비슷한 명암을 모방하기 위한 </a:t>
            </a:r>
            <a:endParaRPr lang="en-US" altLang="ko-KR" dirty="0"/>
          </a:p>
          <a:p>
            <a:pPr algn="ctr"/>
            <a:r>
              <a:rPr lang="en-US" altLang="ko-KR" b="1" dirty="0"/>
              <a:t>reference </a:t>
            </a:r>
            <a:r>
              <a:rPr lang="ko-KR" altLang="en-US" b="1" dirty="0"/>
              <a:t>뷰어</a:t>
            </a:r>
            <a:r>
              <a:rPr lang="ko-KR" altLang="en-US" dirty="0"/>
              <a:t>로의 활용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A938F5-2389-466F-BFD3-184D4BB68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6" y="2201052"/>
            <a:ext cx="4572000" cy="25717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65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550123-DB5B-45C5-9B17-CD1771B1FBC8}"/>
              </a:ext>
            </a:extLst>
          </p:cNvPr>
          <p:cNvGrpSpPr/>
          <p:nvPr/>
        </p:nvGrpSpPr>
        <p:grpSpPr>
          <a:xfrm>
            <a:off x="6192733" y="2159014"/>
            <a:ext cx="4835733" cy="3721304"/>
            <a:chOff x="6192733" y="2159014"/>
            <a:chExt cx="4835733" cy="372130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36410C-421F-41AA-BC28-AAECB104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2733" y="2159014"/>
              <a:ext cx="4835733" cy="27220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7D3963-794F-4B86-8C46-893463B69551}"/>
                </a:ext>
              </a:extLst>
            </p:cNvPr>
            <p:cNvSpPr txBox="1"/>
            <p:nvPr/>
          </p:nvSpPr>
          <p:spPr>
            <a:xfrm>
              <a:off x="6955123" y="5357098"/>
              <a:ext cx="331095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/>
                <a:t>HDRP + DXR</a:t>
              </a:r>
              <a:endParaRPr lang="ko-KR" altLang="en-US" sz="2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3376B2-290B-4AC1-B5A6-EA497A557DD9}"/>
              </a:ext>
            </a:extLst>
          </p:cNvPr>
          <p:cNvGrpSpPr/>
          <p:nvPr/>
        </p:nvGrpSpPr>
        <p:grpSpPr>
          <a:xfrm>
            <a:off x="1258069" y="2055069"/>
            <a:ext cx="3310951" cy="3936899"/>
            <a:chOff x="838200" y="2152729"/>
            <a:chExt cx="3310951" cy="3936899"/>
          </a:xfrm>
        </p:grpSpPr>
        <p:pic>
          <p:nvPicPr>
            <p:cNvPr id="14" name="Picture 2" descr="OctaneRender">
              <a:extLst>
                <a:ext uri="{FF2B5EF4-FFF2-40B4-BE49-F238E27FC236}">
                  <a16:creationId xmlns:a16="http://schemas.microsoft.com/office/drawing/2014/main" id="{580FEE56-ACA8-483E-A4F8-E9A3072D3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188" y="2152729"/>
              <a:ext cx="2844607" cy="3229013"/>
            </a:xfrm>
            <a:prstGeom prst="rect">
              <a:avLst/>
            </a:prstGeom>
            <a:solidFill>
              <a:srgbClr val="131313"/>
            </a:solidFill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F6CA26-0F3A-4244-9C12-A7C8B62C9046}"/>
                </a:ext>
              </a:extLst>
            </p:cNvPr>
            <p:cNvSpPr txBox="1"/>
            <p:nvPr/>
          </p:nvSpPr>
          <p:spPr>
            <a:xfrm>
              <a:off x="838200" y="5381742"/>
              <a:ext cx="331095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 err="1"/>
                <a:t>octane</a:t>
              </a:r>
              <a:r>
                <a:rPr lang="en-US" altLang="ko-KR" sz="4000" dirty="0" err="1"/>
                <a:t>render</a:t>
              </a:r>
              <a:endParaRPr lang="ko-KR" alt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907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: </a:t>
            </a:r>
            <a:r>
              <a:rPr lang="en-US" altLang="ko-KR" b="1" dirty="0" err="1"/>
              <a:t>octane</a:t>
            </a:r>
            <a:r>
              <a:rPr lang="en-US" altLang="ko-KR" dirty="0" err="1"/>
              <a:t>render</a:t>
            </a:r>
            <a:r>
              <a:rPr lang="en-US" altLang="ko-KR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4048" y="1825625"/>
            <a:ext cx="6949751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Octane Render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GPGPU</a:t>
            </a:r>
            <a:r>
              <a:rPr lang="ko-KR" altLang="en-US" dirty="0"/>
              <a:t> </a:t>
            </a:r>
            <a:r>
              <a:rPr lang="en-US" altLang="ko-KR" dirty="0"/>
              <a:t>based path-trace Renderer 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대부분의 </a:t>
            </a:r>
            <a:r>
              <a:rPr lang="en-US" altLang="ko-KR" dirty="0"/>
              <a:t>Game Engine, DCC </a:t>
            </a:r>
            <a:r>
              <a:rPr lang="ko-KR" altLang="en-US" dirty="0"/>
              <a:t>들의 기능에 </a:t>
            </a:r>
            <a:r>
              <a:rPr lang="en-US" altLang="ko-KR" dirty="0"/>
              <a:t>Plugin </a:t>
            </a:r>
            <a:r>
              <a:rPr lang="ko-KR" altLang="en-US" dirty="0"/>
              <a:t>으로 지원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Path-tracing </a:t>
            </a:r>
            <a:r>
              <a:rPr lang="ko-KR" altLang="en-US" dirty="0"/>
              <a:t>이외에도 </a:t>
            </a:r>
            <a:r>
              <a:rPr lang="en-US" altLang="ko-KR" dirty="0"/>
              <a:t>lightmap baking </a:t>
            </a:r>
            <a:r>
              <a:rPr lang="ko-KR" altLang="en-US" dirty="0"/>
              <a:t>등 다양한 </a:t>
            </a:r>
            <a:r>
              <a:rPr lang="en-US" altLang="ko-KR" dirty="0"/>
              <a:t>Pre-calculation</a:t>
            </a:r>
            <a:r>
              <a:rPr lang="ko-KR" altLang="en-US" dirty="0"/>
              <a:t> 솔루션 제공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다른 용도 </a:t>
            </a:r>
            <a:r>
              <a:rPr lang="en-US" altLang="ko-KR" b="1" i="1" u="sng" dirty="0"/>
              <a:t>/ </a:t>
            </a:r>
            <a:r>
              <a:rPr lang="ko-KR" altLang="en-US" b="1" i="1" u="sng" dirty="0"/>
              <a:t>기술적 모티브</a:t>
            </a:r>
            <a:endParaRPr lang="en-US" altLang="ko-KR" b="1" i="1" u="sng" dirty="0"/>
          </a:p>
          <a:p>
            <a:pPr>
              <a:lnSpc>
                <a:spcPct val="100000"/>
              </a:lnSpc>
            </a:pPr>
            <a:r>
              <a:rPr lang="en-US" altLang="ko-KR" dirty="0"/>
              <a:t>License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Unity: Free(1-GPU)/$20(2-GPU)/$60(N-GPU) per month per seat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Other DCC/Engine $699/$899 per year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38200" y="2055069"/>
            <a:ext cx="3310951" cy="3936899"/>
            <a:chOff x="838200" y="2152729"/>
            <a:chExt cx="3310951" cy="3936899"/>
          </a:xfrm>
        </p:grpSpPr>
        <p:pic>
          <p:nvPicPr>
            <p:cNvPr id="2050" name="Picture 2" descr="OctaneRender">
              <a:extLst>
                <a:ext uri="{FF2B5EF4-FFF2-40B4-BE49-F238E27FC236}">
                  <a16:creationId xmlns:a16="http://schemas.microsoft.com/office/drawing/2014/main" id="{F60AD5D2-D01D-47FC-80D4-5E255A62E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188" y="2152729"/>
              <a:ext cx="2844607" cy="3229013"/>
            </a:xfrm>
            <a:prstGeom prst="rect">
              <a:avLst/>
            </a:prstGeom>
            <a:solidFill>
              <a:srgbClr val="131313"/>
            </a:solidFill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C85A2B-5341-456D-9BA5-C5749A426739}"/>
                </a:ext>
              </a:extLst>
            </p:cNvPr>
            <p:cNvSpPr txBox="1"/>
            <p:nvPr/>
          </p:nvSpPr>
          <p:spPr>
            <a:xfrm>
              <a:off x="838200" y="5381742"/>
              <a:ext cx="331095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 err="1"/>
                <a:t>octane</a:t>
              </a:r>
              <a:r>
                <a:rPr lang="en-US" altLang="ko-KR" sz="4000" dirty="0" err="1"/>
                <a:t>render</a:t>
              </a:r>
              <a:endParaRPr lang="ko-KR" altLang="en-US" sz="4000" dirty="0"/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112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: HDRP in Unity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4048" y="1825625"/>
            <a:ext cx="694975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High Definition RP: 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에서 지원하는 오픈소스 프레임워크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DXR </a:t>
            </a:r>
            <a:r>
              <a:rPr lang="ko-KR" altLang="en-US" dirty="0"/>
              <a:t>을 사용한 </a:t>
            </a:r>
            <a:r>
              <a:rPr lang="en-US" altLang="ko-KR" dirty="0"/>
              <a:t>Ray Tracing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Experimental version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해당 프레임워크에서만</a:t>
            </a:r>
            <a:r>
              <a:rPr lang="ko-KR" altLang="en-US" b="1" i="1" dirty="0"/>
              <a:t> </a:t>
            </a:r>
            <a:r>
              <a:rPr lang="en-US" altLang="ko-KR" dirty="0"/>
              <a:t>Ray Tracing </a:t>
            </a:r>
            <a:r>
              <a:rPr lang="ko-KR" altLang="en-US" dirty="0"/>
              <a:t>지원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DXR: DirectX Raytracing API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DirectX </a:t>
            </a:r>
            <a:r>
              <a:rPr lang="ko-KR" altLang="en-US" dirty="0"/>
              <a:t>에서 지원하는 기능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최신 </a:t>
            </a:r>
            <a:r>
              <a:rPr lang="en-US" altLang="ko-KR" b="1" i="1" u="sng" dirty="0"/>
              <a:t>GPU </a:t>
            </a:r>
            <a:r>
              <a:rPr lang="ko-KR" altLang="en-US" b="1" i="1" u="sng" dirty="0"/>
              <a:t>에서만</a:t>
            </a:r>
            <a:r>
              <a:rPr lang="ko-KR" altLang="en-US" u="sng" dirty="0"/>
              <a:t> </a:t>
            </a:r>
            <a:r>
              <a:rPr lang="ko-KR" altLang="en-US" dirty="0"/>
              <a:t>기능 지원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002182-90B0-4E21-A3F3-2EB5CA683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93" y="2592336"/>
            <a:ext cx="3533034" cy="19887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FCD448-AF9B-43E2-8961-5EBB16CB11D2}"/>
              </a:ext>
            </a:extLst>
          </p:cNvPr>
          <p:cNvSpPr txBox="1"/>
          <p:nvPr/>
        </p:nvSpPr>
        <p:spPr>
          <a:xfrm>
            <a:off x="785014" y="5482744"/>
            <a:ext cx="331095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/>
              <a:t>HDRP + DXR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60772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시스템 수행 시나리오</a:t>
            </a:r>
            <a:r>
              <a:rPr lang="en-US" altLang="ko-KR" dirty="0"/>
              <a:t>: </a:t>
            </a:r>
            <a:r>
              <a:rPr lang="ko-KR" altLang="en-US" dirty="0"/>
              <a:t>하나의 프레임</a:t>
            </a:r>
            <a:endParaRPr lang="en-US" altLang="ko-KR" dirty="0"/>
          </a:p>
        </p:txBody>
      </p:sp>
      <p:pic>
        <p:nvPicPr>
          <p:cNvPr id="5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008C58DD-90CA-4531-885F-C4371AB6C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60" y="1712986"/>
            <a:ext cx="651581" cy="877128"/>
          </a:xfrm>
          <a:solidFill>
            <a:srgbClr val="131313"/>
          </a:solidFill>
          <a:ln>
            <a:noFill/>
          </a:ln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E769FE6-E9FA-4722-A5FF-5D54BFA9C7D0}"/>
              </a:ext>
            </a:extLst>
          </p:cNvPr>
          <p:cNvSpPr txBox="1">
            <a:spLocks/>
          </p:cNvSpPr>
          <p:nvPr/>
        </p:nvSpPr>
        <p:spPr>
          <a:xfrm>
            <a:off x="8470635" y="2512054"/>
            <a:ext cx="1835020" cy="3585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100" dirty="0" err="1"/>
              <a:t>RadianceGrabber</a:t>
            </a:r>
            <a:r>
              <a:rPr lang="en-US" altLang="ko-KR" sz="1100" dirty="0"/>
              <a:t>(</a:t>
            </a:r>
            <a:r>
              <a:rPr lang="ko-KR" altLang="en-US" sz="1100" dirty="0"/>
              <a:t>가칭</a:t>
            </a:r>
            <a:r>
              <a:rPr lang="en-US" altLang="ko-KR" sz="1100" dirty="0"/>
              <a:t>) C++/CUDA</a:t>
            </a:r>
          </a:p>
        </p:txBody>
      </p:sp>
      <p:pic>
        <p:nvPicPr>
          <p:cNvPr id="12" name="그림 11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9AF1ABE3-1696-4EDC-80E4-EB934FE3D3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68" y="1609923"/>
            <a:ext cx="941796" cy="896949"/>
          </a:xfrm>
          <a:prstGeom prst="rect">
            <a:avLst/>
          </a:prstGeom>
          <a:solidFill>
            <a:srgbClr val="131313"/>
          </a:solidFill>
          <a:ln>
            <a:noFill/>
          </a:ln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E6CAEDA-E144-4520-B996-5659E18D872E}"/>
              </a:ext>
            </a:extLst>
          </p:cNvPr>
          <p:cNvSpPr txBox="1">
            <a:spLocks/>
          </p:cNvSpPr>
          <p:nvPr/>
        </p:nvSpPr>
        <p:spPr>
          <a:xfrm>
            <a:off x="5167007" y="2512055"/>
            <a:ext cx="1513114" cy="3585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200" dirty="0"/>
              <a:t>C# Script in Mono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11148F1-6307-417F-8043-ADABEFC03C37}"/>
              </a:ext>
            </a:extLst>
          </p:cNvPr>
          <p:cNvCxnSpPr>
            <a:cxnSpLocks/>
          </p:cNvCxnSpPr>
          <p:nvPr/>
        </p:nvCxnSpPr>
        <p:spPr>
          <a:xfrm>
            <a:off x="5901793" y="3691885"/>
            <a:ext cx="3478577" cy="427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19FE04-DC54-405B-B738-E890FA0275CA}"/>
              </a:ext>
            </a:extLst>
          </p:cNvPr>
          <p:cNvSpPr txBox="1"/>
          <p:nvPr/>
        </p:nvSpPr>
        <p:spPr>
          <a:xfrm rot="429704">
            <a:off x="5150534" y="3595841"/>
            <a:ext cx="4981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2. </a:t>
            </a:r>
            <a:r>
              <a:rPr lang="ko-KR" altLang="en-US" sz="1200" dirty="0"/>
              <a:t>계산 모듈 호출</a:t>
            </a:r>
            <a:r>
              <a:rPr lang="en-US" altLang="ko-KR" sz="1200" dirty="0"/>
              <a:t>(P/Invoke) with </a:t>
            </a:r>
            <a:r>
              <a:rPr lang="ko-KR" altLang="en-US" sz="1200" dirty="0"/>
              <a:t>데이터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699931-437C-4BD4-B7E5-2CDD94AE4A6F}"/>
              </a:ext>
            </a:extLst>
          </p:cNvPr>
          <p:cNvCxnSpPr>
            <a:cxnSpLocks/>
          </p:cNvCxnSpPr>
          <p:nvPr/>
        </p:nvCxnSpPr>
        <p:spPr>
          <a:xfrm flipV="1">
            <a:off x="5932494" y="4620642"/>
            <a:ext cx="3462750" cy="2777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96938D-B5DF-415E-B3AC-CF41329B3E19}"/>
              </a:ext>
            </a:extLst>
          </p:cNvPr>
          <p:cNvSpPr txBox="1"/>
          <p:nvPr/>
        </p:nvSpPr>
        <p:spPr>
          <a:xfrm rot="21311869">
            <a:off x="5532362" y="4459539"/>
            <a:ext cx="421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4. </a:t>
            </a:r>
            <a:r>
              <a:rPr lang="ko-KR" altLang="en-US" sz="1200" dirty="0"/>
              <a:t>계산된 픽셀의 색 업데이트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F7B80DF-215D-4D19-929E-C54A9FF7FCC4}"/>
              </a:ext>
            </a:extLst>
          </p:cNvPr>
          <p:cNvCxnSpPr>
            <a:cxnSpLocks/>
          </p:cNvCxnSpPr>
          <p:nvPr/>
        </p:nvCxnSpPr>
        <p:spPr>
          <a:xfrm>
            <a:off x="5901793" y="2869447"/>
            <a:ext cx="0" cy="348570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84C7F7-A9F8-4397-9C01-A19AB9D6444F}"/>
              </a:ext>
            </a:extLst>
          </p:cNvPr>
          <p:cNvCxnSpPr>
            <a:cxnSpLocks/>
          </p:cNvCxnSpPr>
          <p:nvPr/>
        </p:nvCxnSpPr>
        <p:spPr>
          <a:xfrm>
            <a:off x="9380370" y="2935480"/>
            <a:ext cx="0" cy="3420870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FED0377-C256-4131-9AEC-8811F49EB6F4}"/>
              </a:ext>
            </a:extLst>
          </p:cNvPr>
          <p:cNvSpPr txBox="1"/>
          <p:nvPr/>
        </p:nvSpPr>
        <p:spPr>
          <a:xfrm>
            <a:off x="3300889" y="3414192"/>
            <a:ext cx="257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1. </a:t>
            </a:r>
            <a:r>
              <a:rPr lang="ko-KR" altLang="en-US" sz="1200" dirty="0"/>
              <a:t>렌더링 데이터 수집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AB0629-41E3-4A83-8CC6-AF3A7CF62E3E}"/>
              </a:ext>
            </a:extLst>
          </p:cNvPr>
          <p:cNvSpPr txBox="1"/>
          <p:nvPr/>
        </p:nvSpPr>
        <p:spPr>
          <a:xfrm>
            <a:off x="9395244" y="4120160"/>
            <a:ext cx="2589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Path-Tracing </a:t>
            </a:r>
            <a:r>
              <a:rPr lang="ko-KR" altLang="en-US" sz="1200" dirty="0"/>
              <a:t>실행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픽셀 별 업데이트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5ABCA13-0D95-4A7E-B84B-9FCFED102A03}"/>
              </a:ext>
            </a:extLst>
          </p:cNvPr>
          <p:cNvCxnSpPr>
            <a:cxnSpLocks/>
          </p:cNvCxnSpPr>
          <p:nvPr/>
        </p:nvCxnSpPr>
        <p:spPr>
          <a:xfrm flipH="1">
            <a:off x="7630699" y="4850078"/>
            <a:ext cx="4249" cy="20076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871EE59-A1A3-49DE-8AE6-E8ADCFB8933F}"/>
              </a:ext>
            </a:extLst>
          </p:cNvPr>
          <p:cNvCxnSpPr>
            <a:cxnSpLocks/>
          </p:cNvCxnSpPr>
          <p:nvPr/>
        </p:nvCxnSpPr>
        <p:spPr>
          <a:xfrm flipV="1">
            <a:off x="5932494" y="5209473"/>
            <a:ext cx="3462750" cy="2971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A1E4AEF-682A-4EF8-AEB0-F880FD51E0A6}"/>
              </a:ext>
            </a:extLst>
          </p:cNvPr>
          <p:cNvSpPr txBox="1"/>
          <p:nvPr/>
        </p:nvSpPr>
        <p:spPr>
          <a:xfrm rot="21295038">
            <a:off x="5575065" y="5090420"/>
            <a:ext cx="421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6. </a:t>
            </a:r>
            <a:r>
              <a:rPr lang="ko-KR" altLang="en-US" sz="1200" dirty="0"/>
              <a:t>마지막 계산된 픽셀의 색 업데이트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1D3CE0-F113-4EB1-897D-F78FF64B8A86}"/>
              </a:ext>
            </a:extLst>
          </p:cNvPr>
          <p:cNvSpPr txBox="1"/>
          <p:nvPr/>
        </p:nvSpPr>
        <p:spPr>
          <a:xfrm rot="21289417">
            <a:off x="2848843" y="4757299"/>
            <a:ext cx="257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5. </a:t>
            </a:r>
            <a:r>
              <a:rPr lang="ko-KR" altLang="en-US" sz="1200" dirty="0"/>
              <a:t>결과 이미지 갱신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730E73-5268-41E5-95FD-3441C0A6F3FF}"/>
              </a:ext>
            </a:extLst>
          </p:cNvPr>
          <p:cNvSpPr txBox="1"/>
          <p:nvPr/>
        </p:nvSpPr>
        <p:spPr>
          <a:xfrm rot="21303935">
            <a:off x="3095230" y="5412319"/>
            <a:ext cx="2091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7. </a:t>
            </a:r>
            <a:r>
              <a:rPr lang="ko-KR" altLang="en-US" sz="1200" dirty="0"/>
              <a:t>결과 이미지 갱신</a:t>
            </a:r>
          </a:p>
        </p:txBody>
      </p:sp>
      <p:pic>
        <p:nvPicPr>
          <p:cNvPr id="4" name="그림 3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20B34910-FD54-40C3-A110-8BAA3481E2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58" y="5488815"/>
            <a:ext cx="673089" cy="67308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F7B80DF-215D-4D19-929E-C54A9FF7FCC4}"/>
              </a:ext>
            </a:extLst>
          </p:cNvPr>
          <p:cNvCxnSpPr>
            <a:cxnSpLocks/>
          </p:cNvCxnSpPr>
          <p:nvPr/>
        </p:nvCxnSpPr>
        <p:spPr>
          <a:xfrm>
            <a:off x="2384023" y="2828208"/>
            <a:ext cx="0" cy="348570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BE6CAEDA-E144-4520-B996-5659E18D872E}"/>
              </a:ext>
            </a:extLst>
          </p:cNvPr>
          <p:cNvSpPr txBox="1">
            <a:spLocks/>
          </p:cNvSpPr>
          <p:nvPr/>
        </p:nvSpPr>
        <p:spPr>
          <a:xfrm>
            <a:off x="1644889" y="2509666"/>
            <a:ext cx="1513114" cy="2471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200" dirty="0"/>
              <a:t>사용자</a:t>
            </a:r>
            <a:endParaRPr lang="en-US" altLang="ko-KR" sz="12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11148F1-6307-417F-8043-ADABEFC03C37}"/>
              </a:ext>
            </a:extLst>
          </p:cNvPr>
          <p:cNvCxnSpPr>
            <a:cxnSpLocks/>
          </p:cNvCxnSpPr>
          <p:nvPr/>
        </p:nvCxnSpPr>
        <p:spPr>
          <a:xfrm>
            <a:off x="2401446" y="2913854"/>
            <a:ext cx="3478577" cy="427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FED0377-C256-4131-9AEC-8811F49EB6F4}"/>
              </a:ext>
            </a:extLst>
          </p:cNvPr>
          <p:cNvSpPr txBox="1"/>
          <p:nvPr/>
        </p:nvSpPr>
        <p:spPr>
          <a:xfrm>
            <a:off x="-177688" y="2760962"/>
            <a:ext cx="257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0. </a:t>
            </a:r>
            <a:r>
              <a:rPr lang="ko-KR" altLang="en-US" sz="1200" dirty="0"/>
              <a:t>하나의 프레임 생성 요청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9699931-437C-4BD4-B7E5-2CDD94AE4A6F}"/>
              </a:ext>
            </a:extLst>
          </p:cNvPr>
          <p:cNvCxnSpPr>
            <a:cxnSpLocks/>
          </p:cNvCxnSpPr>
          <p:nvPr/>
        </p:nvCxnSpPr>
        <p:spPr>
          <a:xfrm flipV="1">
            <a:off x="2396554" y="4889417"/>
            <a:ext cx="3462750" cy="2777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871EE59-A1A3-49DE-8AE6-E8ADCFB8933F}"/>
              </a:ext>
            </a:extLst>
          </p:cNvPr>
          <p:cNvCxnSpPr>
            <a:cxnSpLocks/>
          </p:cNvCxnSpPr>
          <p:nvPr/>
        </p:nvCxnSpPr>
        <p:spPr>
          <a:xfrm flipV="1">
            <a:off x="2409359" y="5528210"/>
            <a:ext cx="3462750" cy="2971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067395" y="1798825"/>
            <a:ext cx="629668" cy="641034"/>
            <a:chOff x="2067395" y="1798825"/>
            <a:chExt cx="629668" cy="641034"/>
          </a:xfrm>
        </p:grpSpPr>
        <p:sp>
          <p:nvSpPr>
            <p:cNvPr id="24" name="타원 23"/>
            <p:cNvSpPr/>
            <p:nvPr/>
          </p:nvSpPr>
          <p:spPr>
            <a:xfrm>
              <a:off x="2209668" y="1798825"/>
              <a:ext cx="348709" cy="33147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067395" y="2187870"/>
              <a:ext cx="629668" cy="251989"/>
            </a:xfrm>
            <a:custGeom>
              <a:avLst/>
              <a:gdLst>
                <a:gd name="connsiteX0" fmla="*/ 314834 w 629668"/>
                <a:gd name="connsiteY0" fmla="*/ 0 h 251989"/>
                <a:gd name="connsiteX1" fmla="*/ 612040 w 629668"/>
                <a:gd name="connsiteY1" fmla="*/ 195605 h 251989"/>
                <a:gd name="connsiteX2" fmla="*/ 629668 w 629668"/>
                <a:gd name="connsiteY2" fmla="*/ 251989 h 251989"/>
                <a:gd name="connsiteX3" fmla="*/ 0 w 629668"/>
                <a:gd name="connsiteY3" fmla="*/ 251989 h 251989"/>
                <a:gd name="connsiteX4" fmla="*/ 17628 w 629668"/>
                <a:gd name="connsiteY4" fmla="*/ 195605 h 251989"/>
                <a:gd name="connsiteX5" fmla="*/ 314834 w 629668"/>
                <a:gd name="connsiteY5" fmla="*/ 0 h 2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668" h="251989">
                  <a:moveTo>
                    <a:pt x="314834" y="0"/>
                  </a:moveTo>
                  <a:cubicBezTo>
                    <a:pt x="448441" y="0"/>
                    <a:pt x="563074" y="80656"/>
                    <a:pt x="612040" y="195605"/>
                  </a:cubicBezTo>
                  <a:lnTo>
                    <a:pt x="629668" y="251989"/>
                  </a:lnTo>
                  <a:lnTo>
                    <a:pt x="0" y="251989"/>
                  </a:lnTo>
                  <a:lnTo>
                    <a:pt x="17628" y="195605"/>
                  </a:lnTo>
                  <a:cubicBezTo>
                    <a:pt x="66594" y="80656"/>
                    <a:pt x="181228" y="0"/>
                    <a:pt x="314834" y="0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9024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6">
            <a:extLst>
              <a:ext uri="{FF2B5EF4-FFF2-40B4-BE49-F238E27FC236}">
                <a16:creationId xmlns:a16="http://schemas.microsoft.com/office/drawing/2014/main" id="{CD461AEA-1CA4-47F0-B857-96FD7D4F3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055410"/>
              </p:ext>
            </p:extLst>
          </p:nvPr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PE,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ptx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endParaRPr lang="en-US" altLang="ko-KR" dirty="0"/>
          </a:p>
        </p:txBody>
      </p:sp>
      <p:graphicFrame>
        <p:nvGraphicFramePr>
          <p:cNvPr id="74" name="표 74">
            <a:extLst>
              <a:ext uri="{FF2B5EF4-FFF2-40B4-BE49-F238E27FC236}">
                <a16:creationId xmlns:a16="http://schemas.microsoft.com/office/drawing/2014/main" id="{DE3DAE47-632A-479D-9284-14AC6F713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192885"/>
              </p:ext>
            </p:extLst>
          </p:nvPr>
        </p:nvGraphicFramePr>
        <p:xfrm>
          <a:off x="1371859" y="2665963"/>
          <a:ext cx="2333366" cy="1008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210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렌더링 데이터 수집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  <a:tr h="733894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하나의 프레임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여러 개의 프레임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0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 Mesh, Shader, Transform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들을 매프레임 별 수집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544644"/>
                  </a:ext>
                </a:extLst>
              </a:tr>
            </a:tbl>
          </a:graphicData>
        </a:graphic>
      </p:graphicFrame>
      <p:graphicFrame>
        <p:nvGraphicFramePr>
          <p:cNvPr id="76" name="표 74">
            <a:extLst>
              <a:ext uri="{FF2B5EF4-FFF2-40B4-BE49-F238E27FC236}">
                <a16:creationId xmlns:a16="http://schemas.microsoft.com/office/drawing/2014/main" id="{60E91E21-B70B-412F-ABE8-561C7C3E0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488016"/>
              </p:ext>
            </p:extLst>
          </p:nvPr>
        </p:nvGraphicFramePr>
        <p:xfrm>
          <a:off x="4572000" y="2246036"/>
          <a:ext cx="6457950" cy="3968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795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  <a:tr h="3693954">
                <a:tc>
                  <a:txBody>
                    <a:bodyPr/>
                    <a:lstStyle/>
                    <a:p>
                      <a:pPr algn="ctr" latinLnBrk="0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544644"/>
                  </a:ext>
                </a:extLst>
              </a:tr>
            </a:tbl>
          </a:graphicData>
        </a:graphic>
      </p:graphicFrame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995B050-D6A8-4B77-A375-3CD0039EA585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3232905" y="2979814"/>
            <a:ext cx="644732" cy="203345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ACC1E6E-C9A6-4D28-B2A8-06D3DE087258}"/>
              </a:ext>
            </a:extLst>
          </p:cNvPr>
          <p:cNvSpPr txBox="1"/>
          <p:nvPr/>
        </p:nvSpPr>
        <p:spPr>
          <a:xfrm>
            <a:off x="2378284" y="3722992"/>
            <a:ext cx="2033459" cy="57708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/>
              <a:t>ray-tracing </a:t>
            </a:r>
            <a:r>
              <a:rPr lang="ko-KR" altLang="en-US" sz="1050" dirty="0"/>
              <a:t>시작 </a:t>
            </a:r>
            <a:endParaRPr lang="en-US" altLang="ko-KR" sz="1050" dirty="0"/>
          </a:p>
          <a:p>
            <a:pPr algn="ctr"/>
            <a:r>
              <a:rPr lang="ko-KR" altLang="en-US" sz="1050" dirty="0"/>
              <a:t>수집된 데이터 전달</a:t>
            </a:r>
          </a:p>
          <a:p>
            <a:pPr algn="ctr"/>
            <a:r>
              <a:rPr lang="en-US" altLang="ko-KR" sz="1050" dirty="0"/>
              <a:t>(P/Invoke)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43604D-8023-4A48-8584-8A78154FFC86}"/>
              </a:ext>
            </a:extLst>
          </p:cNvPr>
          <p:cNvSpPr txBox="1"/>
          <p:nvPr/>
        </p:nvSpPr>
        <p:spPr>
          <a:xfrm>
            <a:off x="4762122" y="3354313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Construction: </a:t>
            </a:r>
            <a:r>
              <a:rPr lang="en-US" altLang="ko-KR" sz="1050" dirty="0" err="1"/>
              <a:t>Accerelation</a:t>
            </a:r>
            <a:r>
              <a:rPr lang="en-US" altLang="ko-KR" sz="1050" dirty="0"/>
              <a:t> structure</a:t>
            </a:r>
          </a:p>
          <a:p>
            <a:pPr algn="ctr"/>
            <a:endParaRPr lang="en-US" altLang="ko-KR" sz="6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BDA4E3A-0522-4AB4-B10A-4274AC0E7F90}"/>
              </a:ext>
            </a:extLst>
          </p:cNvPr>
          <p:cNvSpPr txBox="1"/>
          <p:nvPr/>
        </p:nvSpPr>
        <p:spPr>
          <a:xfrm>
            <a:off x="4762122" y="2664968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/>
              <a:t>데이터 정리</a:t>
            </a:r>
            <a:r>
              <a:rPr lang="en-US" altLang="ko-KR" sz="1050" dirty="0"/>
              <a:t>/</a:t>
            </a:r>
            <a:r>
              <a:rPr lang="ko-KR" altLang="en-US" sz="1050" dirty="0"/>
              <a:t>가공 및 시작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763C2CF-8E31-414B-A108-F5434D5A18FF}"/>
              </a:ext>
            </a:extLst>
          </p:cNvPr>
          <p:cNvCxnSpPr>
            <a:cxnSpLocks/>
            <a:stCxn id="86" idx="2"/>
            <a:endCxn id="84" idx="0"/>
          </p:cNvCxnSpPr>
          <p:nvPr/>
        </p:nvCxnSpPr>
        <p:spPr>
          <a:xfrm>
            <a:off x="6196497" y="3103550"/>
            <a:ext cx="0" cy="250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A9121E3-0F2A-4D1F-9A89-3B9B39A60C54}"/>
              </a:ext>
            </a:extLst>
          </p:cNvPr>
          <p:cNvSpPr txBox="1"/>
          <p:nvPr/>
        </p:nvSpPr>
        <p:spPr>
          <a:xfrm>
            <a:off x="7988740" y="4672249"/>
            <a:ext cx="1297377" cy="57708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Ray Traversal </a:t>
            </a:r>
          </a:p>
          <a:p>
            <a:pPr algn="ctr"/>
            <a:r>
              <a:rPr lang="en-US" altLang="ko-KR" sz="1050" dirty="0"/>
              <a:t>&amp;</a:t>
            </a:r>
          </a:p>
          <a:p>
            <a:pPr algn="ctr"/>
            <a:r>
              <a:rPr lang="en-US" altLang="ko-KR" sz="1050" dirty="0"/>
              <a:t> Hit Check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8928D6A-1CBC-495F-9A9F-115711EDED83}"/>
              </a:ext>
            </a:extLst>
          </p:cNvPr>
          <p:cNvCxnSpPr>
            <a:cxnSpLocks/>
            <a:stCxn id="86" idx="3"/>
            <a:endCxn id="140" idx="0"/>
          </p:cNvCxnSpPr>
          <p:nvPr/>
        </p:nvCxnSpPr>
        <p:spPr>
          <a:xfrm>
            <a:off x="7630872" y="2884259"/>
            <a:ext cx="1754889" cy="470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DB1CF8E-61DB-4B78-AC57-618EDBCA663E}"/>
              </a:ext>
            </a:extLst>
          </p:cNvPr>
          <p:cNvCxnSpPr>
            <a:cxnSpLocks/>
            <a:stCxn id="84" idx="2"/>
            <a:endCxn id="103" idx="1"/>
          </p:cNvCxnSpPr>
          <p:nvPr/>
        </p:nvCxnSpPr>
        <p:spPr>
          <a:xfrm rot="16200000" flipH="1">
            <a:off x="6855304" y="3134087"/>
            <a:ext cx="437278" cy="17548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FF049AE-F29C-4C94-84BB-9EC464DC04AE}"/>
              </a:ext>
            </a:extLst>
          </p:cNvPr>
          <p:cNvCxnSpPr>
            <a:cxnSpLocks/>
            <a:stCxn id="140" idx="2"/>
            <a:endCxn id="103" idx="0"/>
          </p:cNvCxnSpPr>
          <p:nvPr/>
        </p:nvCxnSpPr>
        <p:spPr>
          <a:xfrm>
            <a:off x="9385761" y="3792893"/>
            <a:ext cx="2" cy="229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B97CB30-8ECF-4299-AD7D-DB5B78CAEE27}"/>
              </a:ext>
            </a:extLst>
          </p:cNvPr>
          <p:cNvSpPr txBox="1"/>
          <p:nvPr/>
        </p:nvSpPr>
        <p:spPr>
          <a:xfrm>
            <a:off x="7951390" y="4022424"/>
            <a:ext cx="2868746" cy="41549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Generate ray per pixel</a:t>
            </a:r>
          </a:p>
          <a:p>
            <a:pPr algn="ctr"/>
            <a:r>
              <a:rPr lang="en-US" altLang="ko-KR" sz="1050" dirty="0"/>
              <a:t>from</a:t>
            </a:r>
            <a:r>
              <a:rPr lang="ko-KR" altLang="en-US" sz="1050" dirty="0"/>
              <a:t> </a:t>
            </a:r>
            <a:r>
              <a:rPr lang="en-US" altLang="ko-KR" sz="1050" dirty="0"/>
              <a:t>camera</a:t>
            </a:r>
            <a:r>
              <a:rPr lang="ko-KR" altLang="en-US" sz="1050" dirty="0"/>
              <a:t> </a:t>
            </a:r>
            <a:r>
              <a:rPr lang="en-US" altLang="ko-KR" sz="1050" dirty="0"/>
              <a:t>plane</a:t>
            </a: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EEA1794-1CDA-43BE-B809-0A3B7EF2AB18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8637428" y="4437922"/>
            <a:ext cx="1" cy="234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EA73EEE-8C29-47E9-880C-4F8B9734C98D}"/>
              </a:ext>
            </a:extLst>
          </p:cNvPr>
          <p:cNvSpPr txBox="1"/>
          <p:nvPr/>
        </p:nvSpPr>
        <p:spPr>
          <a:xfrm>
            <a:off x="9522759" y="4662584"/>
            <a:ext cx="1297377" cy="57708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Calculate color &amp;</a:t>
            </a:r>
          </a:p>
          <a:p>
            <a:pPr algn="ctr"/>
            <a:r>
              <a:rPr lang="en-US" altLang="ko-KR" sz="1050" dirty="0" err="1"/>
              <a:t>Genrate</a:t>
            </a:r>
            <a:r>
              <a:rPr lang="en-US" altLang="ko-KR" sz="1050" dirty="0"/>
              <a:t> ray </a:t>
            </a:r>
          </a:p>
          <a:p>
            <a:pPr algn="ctr"/>
            <a:r>
              <a:rPr lang="en-US" altLang="ko-KR" sz="1050" dirty="0"/>
              <a:t>from point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4006002-50B8-494A-8C6A-9BCAEB9F202F}"/>
              </a:ext>
            </a:extLst>
          </p:cNvPr>
          <p:cNvCxnSpPr/>
          <p:nvPr/>
        </p:nvCxnSpPr>
        <p:spPr>
          <a:xfrm>
            <a:off x="9286117" y="4821435"/>
            <a:ext cx="23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CBFE214-243D-4F27-9D1B-74AD0442819E}"/>
              </a:ext>
            </a:extLst>
          </p:cNvPr>
          <p:cNvCxnSpPr/>
          <p:nvPr/>
        </p:nvCxnSpPr>
        <p:spPr>
          <a:xfrm flipH="1">
            <a:off x="9286117" y="5069085"/>
            <a:ext cx="23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81D8FB-8E85-48C4-BA90-151734D94218}"/>
              </a:ext>
            </a:extLst>
          </p:cNvPr>
          <p:cNvSpPr/>
          <p:nvPr/>
        </p:nvSpPr>
        <p:spPr>
          <a:xfrm>
            <a:off x="6467474" y="4499477"/>
            <a:ext cx="1182448" cy="1615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Result </a:t>
            </a:r>
          </a:p>
          <a:p>
            <a:pPr algn="ctr"/>
            <a:r>
              <a:rPr lang="en-US" altLang="ko-KR" sz="1100" dirty="0"/>
              <a:t>Texture </a:t>
            </a:r>
          </a:p>
          <a:p>
            <a:pPr algn="ctr"/>
            <a:r>
              <a:rPr lang="en-US" altLang="ko-KR" sz="1100" dirty="0"/>
              <a:t>Buffer</a:t>
            </a:r>
            <a:endParaRPr lang="ko-KR" altLang="en-US" sz="11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5DF7D1-9289-4BB9-881D-D9495CB7B523}"/>
              </a:ext>
            </a:extLst>
          </p:cNvPr>
          <p:cNvSpPr txBox="1"/>
          <p:nvPr/>
        </p:nvSpPr>
        <p:spPr>
          <a:xfrm>
            <a:off x="7951386" y="3354311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Construction: </a:t>
            </a:r>
            <a:r>
              <a:rPr lang="en-US" altLang="ko-KR" sz="1050" dirty="0" err="1"/>
              <a:t>Accerelation</a:t>
            </a:r>
            <a:r>
              <a:rPr lang="en-US" altLang="ko-KR" sz="1050" dirty="0"/>
              <a:t> structure</a:t>
            </a:r>
          </a:p>
          <a:p>
            <a:pPr algn="ctr"/>
            <a:endParaRPr lang="en-US" altLang="ko-KR" sz="600" dirty="0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5095AC5D-926C-4C5A-8C40-BB50CF0B586A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7924398" y="4989823"/>
            <a:ext cx="453524" cy="97253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그림 156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5314977B-7670-4CC1-9A61-19C42FE85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710" y="4972336"/>
            <a:ext cx="1099801" cy="1099801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A1D6FFF8-B5A2-4FBA-B6FF-79CEA92A4D05}"/>
              </a:ext>
            </a:extLst>
          </p:cNvPr>
          <p:cNvSpPr txBox="1"/>
          <p:nvPr/>
        </p:nvSpPr>
        <p:spPr>
          <a:xfrm>
            <a:off x="5782242" y="5152904"/>
            <a:ext cx="767501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900" dirty="0"/>
              <a:t>모두</a:t>
            </a:r>
            <a:endParaRPr lang="en-US" altLang="ko-KR" sz="900" dirty="0"/>
          </a:p>
          <a:p>
            <a:pPr algn="ctr"/>
            <a:r>
              <a:rPr lang="ko-KR" altLang="en-US" sz="900" dirty="0"/>
              <a:t>업데이트</a:t>
            </a:r>
            <a:endParaRPr lang="en-US" altLang="ko-KR" sz="900" dirty="0"/>
          </a:p>
        </p:txBody>
      </p:sp>
      <p:cxnSp>
        <p:nvCxnSpPr>
          <p:cNvPr id="161" name="직선 화살표 연결선 153">
            <a:extLst>
              <a:ext uri="{FF2B5EF4-FFF2-40B4-BE49-F238E27FC236}">
                <a16:creationId xmlns:a16="http://schemas.microsoft.com/office/drawing/2014/main" id="{FB9DA603-D937-4048-BF60-2155ECEE5CE8}"/>
              </a:ext>
            </a:extLst>
          </p:cNvPr>
          <p:cNvCxnSpPr>
            <a:cxnSpLocks/>
            <a:endCxn id="157" idx="3"/>
          </p:cNvCxnSpPr>
          <p:nvPr/>
        </p:nvCxnSpPr>
        <p:spPr>
          <a:xfrm flipH="1">
            <a:off x="5864511" y="5522236"/>
            <a:ext cx="6029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5" name="표 74">
            <a:extLst>
              <a:ext uri="{FF2B5EF4-FFF2-40B4-BE49-F238E27FC236}">
                <a16:creationId xmlns:a16="http://schemas.microsoft.com/office/drawing/2014/main" id="{C655F157-BBA0-4997-84A4-CD5B3639F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400887"/>
              </p:ext>
            </p:extLst>
          </p:nvPr>
        </p:nvGraphicFramePr>
        <p:xfrm>
          <a:off x="1371858" y="5239665"/>
          <a:ext cx="2333366" cy="754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7548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결과 이미지 뷰어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C6655AAC-E071-451C-A5A9-E2E7C18BC753}"/>
              </a:ext>
            </a:extLst>
          </p:cNvPr>
          <p:cNvCxnSpPr>
            <a:cxnSpLocks/>
            <a:endCxn id="165" idx="0"/>
          </p:cNvCxnSpPr>
          <p:nvPr/>
        </p:nvCxnSpPr>
        <p:spPr>
          <a:xfrm rot="10800000" flipV="1">
            <a:off x="2538542" y="4611413"/>
            <a:ext cx="3928939" cy="6282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D13C8A28-6BF6-4997-9BAC-BF90A2468E34}"/>
              </a:ext>
            </a:extLst>
          </p:cNvPr>
          <p:cNvSpPr txBox="1"/>
          <p:nvPr/>
        </p:nvSpPr>
        <p:spPr>
          <a:xfrm>
            <a:off x="2519489" y="4636998"/>
            <a:ext cx="1694642" cy="57708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050" dirty="0"/>
              <a:t>픽셀 업데이트 시</a:t>
            </a:r>
            <a:endParaRPr lang="en-US" altLang="ko-KR" sz="1050" dirty="0"/>
          </a:p>
          <a:p>
            <a:pPr algn="ctr"/>
            <a:r>
              <a:rPr lang="ko-KR" altLang="en-US" sz="1050" dirty="0"/>
              <a:t>자동 갱신</a:t>
            </a:r>
            <a:endParaRPr lang="en-US" altLang="ko-KR" sz="1050" dirty="0"/>
          </a:p>
          <a:p>
            <a:pPr algn="ctr"/>
            <a:r>
              <a:rPr lang="en-US" altLang="ko-KR" sz="1050" dirty="0"/>
              <a:t>(</a:t>
            </a:r>
            <a:r>
              <a:rPr lang="en-US" altLang="ko-KR" sz="1050" dirty="0" err="1"/>
              <a:t>ptr</a:t>
            </a:r>
            <a:r>
              <a:rPr lang="en-US" altLang="ko-KR" sz="1050" dirty="0"/>
              <a:t> reference)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85F2788F-34DB-4A4F-B463-9DF54F6413C6}"/>
              </a:ext>
            </a:extLst>
          </p:cNvPr>
          <p:cNvSpPr txBox="1"/>
          <p:nvPr/>
        </p:nvSpPr>
        <p:spPr>
          <a:xfrm>
            <a:off x="7810179" y="5399125"/>
            <a:ext cx="826456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700" dirty="0"/>
              <a:t>계산되는 데로</a:t>
            </a:r>
            <a:endParaRPr lang="en-US" altLang="ko-KR" sz="700" dirty="0"/>
          </a:p>
          <a:p>
            <a:pPr algn="ctr"/>
            <a:r>
              <a:rPr lang="ko-KR" altLang="en-US" sz="700" dirty="0"/>
              <a:t>업데이트</a:t>
            </a:r>
            <a:endParaRPr lang="en-US" altLang="ko-KR" sz="7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481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0123DB-A143-4DED-82DA-CF72D9631C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" t="-11046" r="5352" b="-22989"/>
          <a:stretch/>
        </p:blipFill>
        <p:spPr>
          <a:xfrm>
            <a:off x="746125" y="1844407"/>
            <a:ext cx="869949" cy="969264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B328486-14C0-48B0-8800-240770D9A16F}"/>
              </a:ext>
            </a:extLst>
          </p:cNvPr>
          <p:cNvSpPr txBox="1">
            <a:spLocks/>
          </p:cNvSpPr>
          <p:nvPr/>
        </p:nvSpPr>
        <p:spPr>
          <a:xfrm>
            <a:off x="1912087" y="2035275"/>
            <a:ext cx="3500402" cy="488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Windows 10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E2F979-B756-41F3-BDA6-9447C15261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44" t="-21000" r="-9075" b="-19823"/>
          <a:stretch/>
        </p:blipFill>
        <p:spPr>
          <a:xfrm>
            <a:off x="749808" y="2624329"/>
            <a:ext cx="859536" cy="1033272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73461C1C-BB7C-4F74-B415-B276AE8353C2}"/>
              </a:ext>
            </a:extLst>
          </p:cNvPr>
          <p:cNvSpPr txBox="1">
            <a:spLocks/>
          </p:cNvSpPr>
          <p:nvPr/>
        </p:nvSpPr>
        <p:spPr>
          <a:xfrm>
            <a:off x="1911797" y="2868116"/>
            <a:ext cx="3500692" cy="635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Visual Studio 2017.15.9.17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9E8EAB78-4CE3-443C-9E11-3EF64245E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5878" y="1932498"/>
            <a:ext cx="2381407" cy="1864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PC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</a:p>
          <a:p>
            <a:pPr marL="0" indent="0">
              <a:buNone/>
            </a:pPr>
            <a:r>
              <a:rPr lang="en-US" altLang="ko-KR" sz="1600" dirty="0"/>
              <a:t>CPU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Intel I7-4790</a:t>
            </a:r>
          </a:p>
          <a:p>
            <a:pPr marL="0" indent="0">
              <a:buNone/>
            </a:pPr>
            <a:r>
              <a:rPr lang="en-US" altLang="ko-KR" sz="1600" dirty="0"/>
              <a:t>RAM: DDR3 16GB</a:t>
            </a:r>
          </a:p>
          <a:p>
            <a:pPr marL="0" indent="0">
              <a:buNone/>
            </a:pPr>
            <a:r>
              <a:rPr lang="en-US" altLang="ko-KR" sz="1600" dirty="0"/>
              <a:t>GPU: GTX 970(4GB GDDR5)</a:t>
            </a:r>
          </a:p>
        </p:txBody>
      </p:sp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17FEEC09-7173-49CA-BFDA-12DD84EFF5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269" y="1844407"/>
            <a:ext cx="2286547" cy="1950608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2FC1907E-1299-4180-8AD8-705A16DBA3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257" y="4073824"/>
            <a:ext cx="2288559" cy="1952325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0632A84C-AA1E-4FC1-9258-DDDF1A73F294}"/>
              </a:ext>
            </a:extLst>
          </p:cNvPr>
          <p:cNvSpPr txBox="1">
            <a:spLocks/>
          </p:cNvSpPr>
          <p:nvPr/>
        </p:nvSpPr>
        <p:spPr>
          <a:xfrm>
            <a:off x="8900480" y="4074140"/>
            <a:ext cx="2445543" cy="1864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PC 2</a:t>
            </a:r>
          </a:p>
          <a:p>
            <a:pPr marL="0" indent="0">
              <a:buNone/>
            </a:pPr>
            <a:r>
              <a:rPr lang="en-US" altLang="ko-KR" sz="1600" dirty="0"/>
              <a:t>CPU: Intel I7-6700</a:t>
            </a:r>
          </a:p>
          <a:p>
            <a:pPr marL="0" indent="0">
              <a:buNone/>
            </a:pPr>
            <a:r>
              <a:rPr lang="en-US" altLang="ko-KR" sz="1600" dirty="0"/>
              <a:t>RAM: DDR4 32GB</a:t>
            </a:r>
          </a:p>
          <a:p>
            <a:pPr marL="0" indent="0">
              <a:buNone/>
            </a:pPr>
            <a:r>
              <a:rPr lang="en-US" altLang="ko-KR" sz="1600" dirty="0"/>
              <a:t>GPU: GTX-1070(8GB GDDR5)</a:t>
            </a:r>
          </a:p>
        </p:txBody>
      </p:sp>
      <p:pic>
        <p:nvPicPr>
          <p:cNvPr id="30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56E8B61E-2478-4498-AE3B-04CEA783277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-8253" r="3297" b="35558"/>
          <a:stretch/>
        </p:blipFill>
        <p:spPr>
          <a:xfrm>
            <a:off x="742951" y="3518919"/>
            <a:ext cx="866774" cy="914560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D2349EDD-91D6-461E-B778-8B903DCC240D}"/>
              </a:ext>
            </a:extLst>
          </p:cNvPr>
          <p:cNvSpPr txBox="1">
            <a:spLocks/>
          </p:cNvSpPr>
          <p:nvPr/>
        </p:nvSpPr>
        <p:spPr>
          <a:xfrm>
            <a:off x="1911797" y="3781202"/>
            <a:ext cx="3500692" cy="603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Unity 2019</a:t>
            </a:r>
          </a:p>
        </p:txBody>
      </p:sp>
      <p:pic>
        <p:nvPicPr>
          <p:cNvPr id="32" name="그림 31" descr="평야, 서있는이(가) 표시된 사진&#10;&#10;자동 생성된 설명">
            <a:extLst>
              <a:ext uri="{FF2B5EF4-FFF2-40B4-BE49-F238E27FC236}">
                <a16:creationId xmlns:a16="http://schemas.microsoft.com/office/drawing/2014/main" id="{E38DCDF5-A817-4AAF-9A21-826EF4FE11C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80" t="-14180" r="-2249" b="-10439"/>
          <a:stretch/>
        </p:blipFill>
        <p:spPr>
          <a:xfrm>
            <a:off x="745331" y="4362849"/>
            <a:ext cx="864395" cy="1014984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33" name="그림 32" descr="표지판, 검은색, 그리기, 교통이(가) 표시된 사진&#10;&#10;자동 생성된 설명">
            <a:extLst>
              <a:ext uri="{FF2B5EF4-FFF2-40B4-BE49-F238E27FC236}">
                <a16:creationId xmlns:a16="http://schemas.microsoft.com/office/drawing/2014/main" id="{EDBDB011-5A57-47C4-94CD-62FA4CADD99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478" b="-16815"/>
          <a:stretch/>
        </p:blipFill>
        <p:spPr>
          <a:xfrm>
            <a:off x="749808" y="5283201"/>
            <a:ext cx="866267" cy="840088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79A8F939-C5E0-4B70-9503-44B6F34D0514}"/>
              </a:ext>
            </a:extLst>
          </p:cNvPr>
          <p:cNvSpPr txBox="1">
            <a:spLocks/>
          </p:cNvSpPr>
          <p:nvPr/>
        </p:nvSpPr>
        <p:spPr>
          <a:xfrm>
            <a:off x="1911797" y="4662963"/>
            <a:ext cx="3500692" cy="626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1600" dirty="0"/>
              <a:t>C++11,14,17</a:t>
            </a:r>
            <a:endParaRPr lang="ko-KR" altLang="en-US" sz="1600" dirty="0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AAA5D6DE-8F48-4162-922C-1881CD974D7E}"/>
              </a:ext>
            </a:extLst>
          </p:cNvPr>
          <p:cNvSpPr txBox="1">
            <a:spLocks/>
          </p:cNvSpPr>
          <p:nvPr/>
        </p:nvSpPr>
        <p:spPr>
          <a:xfrm>
            <a:off x="1924954" y="5377833"/>
            <a:ext cx="3487535" cy="648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1600" dirty="0"/>
              <a:t>Nvidia CUDA Toolkit 10.1 Update 2</a:t>
            </a:r>
            <a:endParaRPr lang="ko-KR" altLang="en-US" sz="16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80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endParaRPr lang="en-US" altLang="ko-KR" dirty="0"/>
          </a:p>
          <a:p>
            <a:r>
              <a:rPr lang="ko-KR" altLang="en-US" dirty="0"/>
              <a:t>관련 연구 및 사례</a:t>
            </a:r>
            <a:endParaRPr lang="en-US" altLang="ko-KR" dirty="0"/>
          </a:p>
          <a:p>
            <a:r>
              <a:rPr lang="ko-KR" altLang="en-US" dirty="0"/>
              <a:t>시스템 수행 시나리오</a:t>
            </a:r>
            <a:endParaRPr lang="en-US" altLang="ko-KR" dirty="0"/>
          </a:p>
          <a:p>
            <a:r>
              <a:rPr lang="ko-KR" altLang="en-US" dirty="0"/>
              <a:t>시스템 구성도</a:t>
            </a:r>
            <a:endParaRPr lang="en-US" altLang="ko-KR" dirty="0"/>
          </a:p>
          <a:p>
            <a:r>
              <a:rPr lang="ko-KR" altLang="en-US" dirty="0"/>
              <a:t>개발 환경 및 개발 방법</a:t>
            </a:r>
            <a:endParaRPr lang="en-US" altLang="ko-KR" dirty="0"/>
          </a:p>
          <a:p>
            <a:r>
              <a:rPr lang="ko-KR" altLang="en-US" dirty="0"/>
              <a:t>업무 분담</a:t>
            </a:r>
            <a:endParaRPr lang="en-US" altLang="ko-KR" dirty="0"/>
          </a:p>
          <a:p>
            <a:r>
              <a:rPr lang="ko-KR" altLang="en-US" dirty="0"/>
              <a:t>졸업 연구 일정</a:t>
            </a:r>
            <a:endParaRPr lang="en-US" altLang="ko-KR" dirty="0"/>
          </a:p>
          <a:p>
            <a:r>
              <a:rPr lang="ko-KR" altLang="en-US" dirty="0"/>
              <a:t>필요 기술 및 참고 문헌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83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106"/>
          </a:xfrm>
        </p:spPr>
        <p:txBody>
          <a:bodyPr/>
          <a:lstStyle/>
          <a:p>
            <a:r>
              <a:rPr lang="en-US" altLang="ko-KR" dirty="0"/>
              <a:t>VCS/Remote: Git/</a:t>
            </a:r>
            <a:r>
              <a:rPr lang="en-US" altLang="ko-KR" dirty="0" err="1"/>
              <a:t>Github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7EC09C-2707-4937-900E-92DCACD7B1E0}"/>
              </a:ext>
            </a:extLst>
          </p:cNvPr>
          <p:cNvSpPr/>
          <p:nvPr/>
        </p:nvSpPr>
        <p:spPr>
          <a:xfrm>
            <a:off x="7949682" y="1531229"/>
            <a:ext cx="3404118" cy="912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" dirty="0">
                <a:solidFill>
                  <a:schemeClr val="tx1"/>
                </a:solidFill>
              </a:rPr>
              <a:t> </a:t>
            </a:r>
          </a:p>
          <a:p>
            <a:endParaRPr lang="en-US" altLang="ko-KR" sz="1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김수혁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3"/>
              </a:rPr>
              <a:t>https://github.com/hrmrzizon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김한상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4"/>
              </a:rPr>
              <a:t>https://github.com/banetta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정지윤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5"/>
              </a:rPr>
              <a:t>https://github.com/jiyun-jiyun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4A42ED-FE51-4257-B1B6-9FA7AC966B73}"/>
              </a:ext>
            </a:extLst>
          </p:cNvPr>
          <p:cNvSpPr/>
          <p:nvPr/>
        </p:nvSpPr>
        <p:spPr>
          <a:xfrm>
            <a:off x="5414862" y="3664591"/>
            <a:ext cx="1604863" cy="78694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CF7ABE2-3453-4280-BA3D-66CD2DACF386}"/>
              </a:ext>
            </a:extLst>
          </p:cNvPr>
          <p:cNvSpPr/>
          <p:nvPr/>
        </p:nvSpPr>
        <p:spPr>
          <a:xfrm>
            <a:off x="5414862" y="2806354"/>
            <a:ext cx="1604864" cy="78694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33DFCC22-2C84-4D2D-9FCB-8EDE3B8C6EB9}"/>
              </a:ext>
            </a:extLst>
          </p:cNvPr>
          <p:cNvSpPr/>
          <p:nvPr/>
        </p:nvSpPr>
        <p:spPr>
          <a:xfrm>
            <a:off x="9033573" y="4629036"/>
            <a:ext cx="1604864" cy="1218489"/>
          </a:xfrm>
          <a:custGeom>
            <a:avLst/>
            <a:gdLst>
              <a:gd name="connsiteX0" fmla="*/ 0 w 1604864"/>
              <a:gd name="connsiteY0" fmla="*/ 0 h 1218489"/>
              <a:gd name="connsiteX1" fmla="*/ 1604863 w 1604864"/>
              <a:gd name="connsiteY1" fmla="*/ 0 h 1218489"/>
              <a:gd name="connsiteX2" fmla="*/ 1604863 w 1604864"/>
              <a:gd name="connsiteY2" fmla="*/ 825010 h 1218489"/>
              <a:gd name="connsiteX3" fmla="*/ 1604864 w 1604864"/>
              <a:gd name="connsiteY3" fmla="*/ 825015 h 1218489"/>
              <a:gd name="connsiteX4" fmla="*/ 1604863 w 1604864"/>
              <a:gd name="connsiteY4" fmla="*/ 825020 h 1218489"/>
              <a:gd name="connsiteX5" fmla="*/ 1604863 w 1604864"/>
              <a:gd name="connsiteY5" fmla="*/ 863082 h 1218489"/>
              <a:gd name="connsiteX6" fmla="*/ 1597038 w 1604864"/>
              <a:gd name="connsiteY6" fmla="*/ 863082 h 1218489"/>
              <a:gd name="connsiteX7" fmla="*/ 1588561 w 1604864"/>
              <a:gd name="connsiteY7" fmla="*/ 904314 h 1218489"/>
              <a:gd name="connsiteX8" fmla="*/ 802432 w 1604864"/>
              <a:gd name="connsiteY8" fmla="*/ 1218489 h 1218489"/>
              <a:gd name="connsiteX9" fmla="*/ 16303 w 1604864"/>
              <a:gd name="connsiteY9" fmla="*/ 904314 h 1218489"/>
              <a:gd name="connsiteX10" fmla="*/ 7826 w 1604864"/>
              <a:gd name="connsiteY10" fmla="*/ 863082 h 1218489"/>
              <a:gd name="connsiteX11" fmla="*/ 0 w 1604864"/>
              <a:gd name="connsiteY11" fmla="*/ 863082 h 1218489"/>
              <a:gd name="connsiteX12" fmla="*/ 0 w 1604864"/>
              <a:gd name="connsiteY12" fmla="*/ 825015 h 12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4864" h="1218489">
                <a:moveTo>
                  <a:pt x="0" y="0"/>
                </a:moveTo>
                <a:lnTo>
                  <a:pt x="1604863" y="0"/>
                </a:lnTo>
                <a:lnTo>
                  <a:pt x="1604863" y="825010"/>
                </a:lnTo>
                <a:lnTo>
                  <a:pt x="1604864" y="825015"/>
                </a:lnTo>
                <a:lnTo>
                  <a:pt x="1604863" y="825020"/>
                </a:lnTo>
                <a:lnTo>
                  <a:pt x="1604863" y="863082"/>
                </a:lnTo>
                <a:lnTo>
                  <a:pt x="1597038" y="863082"/>
                </a:lnTo>
                <a:lnTo>
                  <a:pt x="1588561" y="904314"/>
                </a:lnTo>
                <a:cubicBezTo>
                  <a:pt x="1513738" y="1083614"/>
                  <a:pt x="1190207" y="1218489"/>
                  <a:pt x="802432" y="1218489"/>
                </a:cubicBezTo>
                <a:cubicBezTo>
                  <a:pt x="414657" y="1218489"/>
                  <a:pt x="91126" y="1083614"/>
                  <a:pt x="16303" y="904314"/>
                </a:cubicBezTo>
                <a:lnTo>
                  <a:pt x="7826" y="863082"/>
                </a:lnTo>
                <a:lnTo>
                  <a:pt x="0" y="863082"/>
                </a:lnTo>
                <a:lnTo>
                  <a:pt x="0" y="825015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28D4773-52AF-416F-91FC-DB211A362379}"/>
              </a:ext>
            </a:extLst>
          </p:cNvPr>
          <p:cNvSpPr/>
          <p:nvPr/>
        </p:nvSpPr>
        <p:spPr>
          <a:xfrm>
            <a:off x="9033574" y="4202340"/>
            <a:ext cx="1604864" cy="786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37BB80A-83A5-4E56-9C5D-BE4A8B10D924}"/>
              </a:ext>
            </a:extLst>
          </p:cNvPr>
          <p:cNvSpPr txBox="1">
            <a:spLocks/>
          </p:cNvSpPr>
          <p:nvPr/>
        </p:nvSpPr>
        <p:spPr>
          <a:xfrm>
            <a:off x="936704" y="2980234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문서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6"/>
              </a:rPr>
              <a:t>https://github.com/SEETHELIGHTS/CapstonePlanning</a:t>
            </a:r>
            <a:endParaRPr lang="en-US" altLang="ko-KR" sz="16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39F3B4F0-2C10-4FCF-B54A-F1398844BEC0}"/>
              </a:ext>
            </a:extLst>
          </p:cNvPr>
          <p:cNvSpPr txBox="1">
            <a:spLocks/>
          </p:cNvSpPr>
          <p:nvPr/>
        </p:nvSpPr>
        <p:spPr>
          <a:xfrm>
            <a:off x="8198518" y="2980234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개발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7"/>
              </a:rPr>
              <a:t>https://github.com/SEETHELIGHTS/RadianceGrabber</a:t>
            </a:r>
            <a:endParaRPr lang="en-US" altLang="ko-KR" sz="160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84FD1CB-3811-4A81-921E-3FFEB5F75762}"/>
              </a:ext>
            </a:extLst>
          </p:cNvPr>
          <p:cNvSpPr txBox="1">
            <a:spLocks/>
          </p:cNvSpPr>
          <p:nvPr/>
        </p:nvSpPr>
        <p:spPr>
          <a:xfrm>
            <a:off x="4567338" y="4587638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루트</a:t>
            </a:r>
            <a:r>
              <a:rPr lang="en-US" altLang="ko-KR" sz="1800" dirty="0"/>
              <a:t>, </a:t>
            </a:r>
            <a:r>
              <a:rPr lang="ko-KR" altLang="en-US" sz="1800" dirty="0"/>
              <a:t>연결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8"/>
              </a:rPr>
              <a:t>https://github.com/SEETHELIGHTS/CapstoneDesign</a:t>
            </a:r>
            <a:endParaRPr lang="en-US" altLang="ko-KR" sz="1600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31B0E1D-BAFD-44EC-AE97-5EC81B15F14F}"/>
              </a:ext>
            </a:extLst>
          </p:cNvPr>
          <p:cNvSpPr/>
          <p:nvPr/>
        </p:nvSpPr>
        <p:spPr>
          <a:xfrm rot="2353686">
            <a:off x="7082856" y="4063773"/>
            <a:ext cx="1950098" cy="58410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submodule/ref</a:t>
            </a:r>
            <a:endParaRPr lang="ko-KR" altLang="en-US" dirty="0"/>
          </a:p>
        </p:txBody>
      </p:sp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51003405-CA0C-4198-ACD7-A0ECC1834626}"/>
              </a:ext>
            </a:extLst>
          </p:cNvPr>
          <p:cNvSpPr/>
          <p:nvPr/>
        </p:nvSpPr>
        <p:spPr>
          <a:xfrm rot="19109201">
            <a:off x="3397719" y="4083736"/>
            <a:ext cx="1946360" cy="584106"/>
          </a:xfrm>
          <a:prstGeom prst="lef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submodule/ref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4224EA-0549-4F30-9EF3-0B0F9A0A293D}"/>
              </a:ext>
            </a:extLst>
          </p:cNvPr>
          <p:cNvSpPr/>
          <p:nvPr/>
        </p:nvSpPr>
        <p:spPr>
          <a:xfrm>
            <a:off x="757967" y="2444089"/>
            <a:ext cx="10867975" cy="36674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157AD8-21F0-48C5-B68A-BA8B3E63BCA8}"/>
              </a:ext>
            </a:extLst>
          </p:cNvPr>
          <p:cNvSpPr/>
          <p:nvPr/>
        </p:nvSpPr>
        <p:spPr>
          <a:xfrm>
            <a:off x="7977570" y="2285635"/>
            <a:ext cx="3357568" cy="316907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Organization: SEETHELIGHTS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C4CB84-DCE7-4EE5-8B4E-0AFD68AF08C6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414862" y="3210567"/>
            <a:ext cx="0" cy="84749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706D0AD-1F06-4DF2-A511-949E11A691DA}"/>
              </a:ext>
            </a:extLst>
          </p:cNvPr>
          <p:cNvCxnSpPr>
            <a:cxnSpLocks/>
            <a:stCxn id="11" idx="6"/>
            <a:endCxn id="9" idx="6"/>
          </p:cNvCxnSpPr>
          <p:nvPr/>
        </p:nvCxnSpPr>
        <p:spPr>
          <a:xfrm flipH="1">
            <a:off x="7019725" y="3199828"/>
            <a:ext cx="1" cy="85823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 28">
            <a:extLst>
              <a:ext uri="{FF2B5EF4-FFF2-40B4-BE49-F238E27FC236}">
                <a16:creationId xmlns:a16="http://schemas.microsoft.com/office/drawing/2014/main" id="{33DFCC22-2C84-4D2D-9FCB-8EDE3B8C6EB9}"/>
              </a:ext>
            </a:extLst>
          </p:cNvPr>
          <p:cNvSpPr/>
          <p:nvPr/>
        </p:nvSpPr>
        <p:spPr>
          <a:xfrm>
            <a:off x="1822214" y="4629036"/>
            <a:ext cx="1604864" cy="1218489"/>
          </a:xfrm>
          <a:custGeom>
            <a:avLst/>
            <a:gdLst>
              <a:gd name="connsiteX0" fmla="*/ 0 w 1604864"/>
              <a:gd name="connsiteY0" fmla="*/ 0 h 1218489"/>
              <a:gd name="connsiteX1" fmla="*/ 1604863 w 1604864"/>
              <a:gd name="connsiteY1" fmla="*/ 0 h 1218489"/>
              <a:gd name="connsiteX2" fmla="*/ 1604863 w 1604864"/>
              <a:gd name="connsiteY2" fmla="*/ 825010 h 1218489"/>
              <a:gd name="connsiteX3" fmla="*/ 1604864 w 1604864"/>
              <a:gd name="connsiteY3" fmla="*/ 825015 h 1218489"/>
              <a:gd name="connsiteX4" fmla="*/ 1604863 w 1604864"/>
              <a:gd name="connsiteY4" fmla="*/ 825020 h 1218489"/>
              <a:gd name="connsiteX5" fmla="*/ 1604863 w 1604864"/>
              <a:gd name="connsiteY5" fmla="*/ 863082 h 1218489"/>
              <a:gd name="connsiteX6" fmla="*/ 1597038 w 1604864"/>
              <a:gd name="connsiteY6" fmla="*/ 863082 h 1218489"/>
              <a:gd name="connsiteX7" fmla="*/ 1588561 w 1604864"/>
              <a:gd name="connsiteY7" fmla="*/ 904314 h 1218489"/>
              <a:gd name="connsiteX8" fmla="*/ 802432 w 1604864"/>
              <a:gd name="connsiteY8" fmla="*/ 1218489 h 1218489"/>
              <a:gd name="connsiteX9" fmla="*/ 16303 w 1604864"/>
              <a:gd name="connsiteY9" fmla="*/ 904314 h 1218489"/>
              <a:gd name="connsiteX10" fmla="*/ 7826 w 1604864"/>
              <a:gd name="connsiteY10" fmla="*/ 863082 h 1218489"/>
              <a:gd name="connsiteX11" fmla="*/ 0 w 1604864"/>
              <a:gd name="connsiteY11" fmla="*/ 863082 h 1218489"/>
              <a:gd name="connsiteX12" fmla="*/ 0 w 1604864"/>
              <a:gd name="connsiteY12" fmla="*/ 825015 h 12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4864" h="1218489">
                <a:moveTo>
                  <a:pt x="0" y="0"/>
                </a:moveTo>
                <a:lnTo>
                  <a:pt x="1604863" y="0"/>
                </a:lnTo>
                <a:lnTo>
                  <a:pt x="1604863" y="825010"/>
                </a:lnTo>
                <a:lnTo>
                  <a:pt x="1604864" y="825015"/>
                </a:lnTo>
                <a:lnTo>
                  <a:pt x="1604863" y="825020"/>
                </a:lnTo>
                <a:lnTo>
                  <a:pt x="1604863" y="863082"/>
                </a:lnTo>
                <a:lnTo>
                  <a:pt x="1597038" y="863082"/>
                </a:lnTo>
                <a:lnTo>
                  <a:pt x="1588561" y="904314"/>
                </a:lnTo>
                <a:cubicBezTo>
                  <a:pt x="1513738" y="1083614"/>
                  <a:pt x="1190207" y="1218489"/>
                  <a:pt x="802432" y="1218489"/>
                </a:cubicBezTo>
                <a:cubicBezTo>
                  <a:pt x="414657" y="1218489"/>
                  <a:pt x="91126" y="1083614"/>
                  <a:pt x="16303" y="904314"/>
                </a:cubicBezTo>
                <a:lnTo>
                  <a:pt x="7826" y="863082"/>
                </a:lnTo>
                <a:lnTo>
                  <a:pt x="0" y="863082"/>
                </a:lnTo>
                <a:lnTo>
                  <a:pt x="0" y="825015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28D4773-52AF-416F-91FC-DB211A362379}"/>
              </a:ext>
            </a:extLst>
          </p:cNvPr>
          <p:cNvSpPr/>
          <p:nvPr/>
        </p:nvSpPr>
        <p:spPr>
          <a:xfrm>
            <a:off x="1822215" y="4202340"/>
            <a:ext cx="1604864" cy="786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024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광선 </a:t>
            </a:r>
            <a:r>
              <a:rPr lang="ko-KR" altLang="en-US" dirty="0" err="1"/>
              <a:t>추적기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알고리즘 비교 연구 및 선택 </a:t>
            </a:r>
            <a:r>
              <a:rPr lang="en-US" altLang="ko-KR" dirty="0"/>
              <a:t>(BVH,</a:t>
            </a:r>
            <a:r>
              <a:rPr lang="ko-KR" altLang="en-US" dirty="0"/>
              <a:t> </a:t>
            </a:r>
            <a:r>
              <a:rPr lang="en-US" altLang="ko-KR" dirty="0"/>
              <a:t>MLT,</a:t>
            </a:r>
            <a:r>
              <a:rPr lang="ko-KR" altLang="en-US" dirty="0"/>
              <a:t> </a:t>
            </a:r>
            <a:r>
              <a:rPr lang="en-US" altLang="ko-KR" dirty="0"/>
              <a:t>..)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공간 상의 물체들을 광선 </a:t>
            </a:r>
            <a:r>
              <a:rPr lang="ko-KR" altLang="en-US" dirty="0" err="1"/>
              <a:t>추적시</a:t>
            </a:r>
            <a:r>
              <a:rPr lang="ko-KR" altLang="en-US" dirty="0"/>
              <a:t> 빠르게 탐색 가능한 방법 비교 연구 필요</a:t>
            </a:r>
            <a:r>
              <a:rPr lang="en-US" altLang="ko-KR" dirty="0"/>
              <a:t> 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Bounding Volume Hierarchy, Linear BVH, SAH, ..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보다 유효한 빛</a:t>
            </a:r>
            <a:r>
              <a:rPr lang="en-US" altLang="ko-KR" dirty="0"/>
              <a:t> </a:t>
            </a:r>
            <a:r>
              <a:rPr lang="ko-KR" altLang="en-US" dirty="0"/>
              <a:t>줄기의 길을</a:t>
            </a:r>
            <a:r>
              <a:rPr lang="en-US" altLang="ko-KR" dirty="0"/>
              <a:t>(high contribution path)</a:t>
            </a:r>
            <a:r>
              <a:rPr lang="ko-KR" altLang="en-US" dirty="0"/>
              <a:t> 찾는 방법 비교 연구 필요</a:t>
            </a:r>
            <a:r>
              <a:rPr lang="en-US" altLang="ko-KR" dirty="0"/>
              <a:t> : Metropolis light transport, Bidirectional path tracing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noise, standard error </a:t>
            </a:r>
            <a:r>
              <a:rPr lang="ko-KR" altLang="en-US" dirty="0"/>
              <a:t>감소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Denoising</a:t>
            </a:r>
            <a:r>
              <a:rPr lang="ko-KR" altLang="en-US" dirty="0"/>
              <a:t> 연구 필요</a:t>
            </a:r>
            <a:r>
              <a:rPr lang="en-US" altLang="ko-KR" dirty="0"/>
              <a:t> : cross bilateral filter, ..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구현</a:t>
            </a:r>
            <a:r>
              <a:rPr lang="en-US" altLang="ko-KR" dirty="0"/>
              <a:t>: C++/CUDA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실질적인 계산 모듈</a:t>
            </a:r>
            <a:r>
              <a:rPr lang="en-US" altLang="ko-KR" dirty="0"/>
              <a:t>: </a:t>
            </a:r>
            <a:r>
              <a:rPr lang="ko-KR" altLang="en-US" dirty="0" err="1"/>
              <a:t>렌더링</a:t>
            </a:r>
            <a:r>
              <a:rPr lang="ko-KR" altLang="en-US" dirty="0"/>
              <a:t> 데이터를 </a:t>
            </a:r>
            <a:r>
              <a:rPr lang="en-US" altLang="ko-KR" dirty="0"/>
              <a:t>GPGPU</a:t>
            </a:r>
            <a:r>
              <a:rPr lang="ko-KR" altLang="en-US" dirty="0"/>
              <a:t>를 활용해 이미지의 픽셀의 색을 계산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CUDA</a:t>
            </a:r>
            <a:r>
              <a:rPr lang="ko-KR" altLang="en-US" dirty="0"/>
              <a:t>를 사용하여</a:t>
            </a:r>
            <a:r>
              <a:rPr lang="en-US" altLang="ko-KR" dirty="0"/>
              <a:t> CPU/GPU </a:t>
            </a:r>
            <a:r>
              <a:rPr lang="ko-KR" altLang="en-US" dirty="0"/>
              <a:t>간의 메모리 동기화와 </a:t>
            </a:r>
            <a:r>
              <a:rPr lang="en-US" altLang="ko-KR" dirty="0"/>
              <a:t>GPU</a:t>
            </a:r>
            <a:r>
              <a:rPr lang="ko-KR" altLang="en-US" dirty="0"/>
              <a:t>에서의 프로그램을 실행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넘겨받은 </a:t>
            </a:r>
            <a:r>
              <a:rPr lang="en-US" altLang="ko-KR" dirty="0"/>
              <a:t>Graphics driver API </a:t>
            </a:r>
            <a:r>
              <a:rPr lang="ko-KR" altLang="en-US" dirty="0"/>
              <a:t>데이터를 직접 사용할 수 있도록</a:t>
            </a:r>
            <a:r>
              <a:rPr lang="en-US" altLang="ko-KR" dirty="0"/>
              <a:t> </a:t>
            </a:r>
            <a:r>
              <a:rPr lang="ko-KR" altLang="en-US" dirty="0"/>
              <a:t>가공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5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Unity Plugin/Invoker(C#)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의 렌더링 데이터 수집</a:t>
            </a:r>
            <a:r>
              <a:rPr lang="en-US" altLang="ko-KR" dirty="0"/>
              <a:t>: </a:t>
            </a:r>
            <a:r>
              <a:rPr lang="ko-KR" altLang="en-US" dirty="0"/>
              <a:t>각 프레임의 데이터</a:t>
            </a:r>
            <a:r>
              <a:rPr lang="en-US" altLang="ko-KR" dirty="0"/>
              <a:t>, </a:t>
            </a:r>
            <a:r>
              <a:rPr lang="ko-KR" altLang="en-US" dirty="0"/>
              <a:t>프레임별 시간차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DirectX, OpenGL </a:t>
            </a:r>
            <a:r>
              <a:rPr lang="ko-KR" altLang="en-US" dirty="0"/>
              <a:t>등 </a:t>
            </a:r>
            <a:r>
              <a:rPr lang="en-US" altLang="ko-KR" dirty="0"/>
              <a:t>Graphics driver API </a:t>
            </a:r>
            <a:r>
              <a:rPr lang="ko-KR" altLang="en-US" dirty="0"/>
              <a:t>에서 사용하는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(vertex, index buffer, texture)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각 표면들의 성질을 나타내는 </a:t>
            </a:r>
            <a:r>
              <a:rPr lang="en-US" altLang="ko-KR" dirty="0" err="1"/>
              <a:t>Shader</a:t>
            </a:r>
            <a:r>
              <a:rPr lang="ko-KR" altLang="en-US" dirty="0"/>
              <a:t>를 구현된 </a:t>
            </a:r>
            <a:r>
              <a:rPr lang="en-US" altLang="ko-KR" dirty="0"/>
              <a:t>BSDF</a:t>
            </a:r>
            <a:r>
              <a:rPr lang="ko-KR" altLang="en-US" dirty="0"/>
              <a:t> 중 하나에 맞게 </a:t>
            </a:r>
            <a:r>
              <a:rPr lang="ko-KR" altLang="en-US" dirty="0" err="1"/>
              <a:t>매칭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모든 그려지는 물체에 대한 변환 정보</a:t>
            </a:r>
            <a:r>
              <a:rPr lang="en-US" altLang="ko-KR" dirty="0"/>
              <a:t>(</a:t>
            </a:r>
            <a:r>
              <a:rPr lang="ko-KR" altLang="en-US" dirty="0"/>
              <a:t>위치</a:t>
            </a:r>
            <a:r>
              <a:rPr lang="en-US" altLang="ko-KR" dirty="0"/>
              <a:t>,</a:t>
            </a:r>
            <a:r>
              <a:rPr lang="ko-KR" altLang="en-US" dirty="0"/>
              <a:t>회전</a:t>
            </a:r>
            <a:r>
              <a:rPr lang="en-US" altLang="ko-KR" dirty="0"/>
              <a:t>,</a:t>
            </a:r>
            <a:r>
              <a:rPr lang="ko-KR" altLang="en-US" dirty="0"/>
              <a:t>크기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에디터 상의 결과 이미지 뷰어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여러 개의 이미지를 통한 영상 녹화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영상 녹화</a:t>
            </a:r>
            <a:r>
              <a:rPr lang="en-US" altLang="ko-KR" dirty="0"/>
              <a:t>/</a:t>
            </a:r>
            <a:r>
              <a:rPr lang="ko-KR" altLang="en-US" dirty="0" err="1"/>
              <a:t>코덱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오픈소스</a:t>
            </a:r>
            <a:r>
              <a:rPr lang="ko-KR" altLang="en-US" dirty="0"/>
              <a:t> 혹은 제공 기능 사용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503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분담</a:t>
            </a:r>
            <a:endParaRPr lang="en-US" altLang="ko-KR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889341"/>
              </p:ext>
            </p:extLst>
          </p:nvPr>
        </p:nvGraphicFramePr>
        <p:xfrm>
          <a:off x="838200" y="1825625"/>
          <a:ext cx="10515600" cy="433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김수혁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김한상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정지윤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자료 수집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계산 모델 설계</a:t>
                      </a:r>
                      <a:endParaRPr lang="en-US" altLang="ko-KR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알고리즘 선택 및 데이터 구조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기반의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Ray Tracing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기능 설계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환경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데이터 수집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결과 출력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Foundation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(Geometry,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Shader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etc..)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를 이용한 광선 추적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Plugin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의 형태로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데이터 수집 및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결과 이미지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Intergration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baseline="0" dirty="0">
                          <a:solidFill>
                            <a:schemeClr val="tx1"/>
                          </a:solidFill>
                        </a:rPr>
                        <a:t>테스트</a:t>
                      </a:r>
                      <a:endParaRPr lang="en-US" altLang="ko-KR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(HW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씬 복잡도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성능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565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일정</a:t>
            </a:r>
            <a:endParaRPr lang="en-US" altLang="ko-KR" dirty="0"/>
          </a:p>
        </p:txBody>
      </p:sp>
      <p:graphicFrame>
        <p:nvGraphicFramePr>
          <p:cNvPr id="9" name="내용 개체 틀 5">
            <a:extLst>
              <a:ext uri="{FF2B5EF4-FFF2-40B4-BE49-F238E27FC236}">
                <a16:creationId xmlns:a16="http://schemas.microsoft.com/office/drawing/2014/main" id="{202F4D39-EF97-48E7-AB31-891952D9C5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24902"/>
              </p:ext>
            </p:extLst>
          </p:nvPr>
        </p:nvGraphicFramePr>
        <p:xfrm>
          <a:off x="838200" y="1825625"/>
          <a:ext cx="10515600" cy="4052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13039755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59646334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769677477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58843907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635242519"/>
                    </a:ext>
                  </a:extLst>
                </a:gridCol>
              </a:tblGrid>
              <a:tr h="484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추진사항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7-9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자료조사 및 학습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계산 모델 설계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SW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테스트 및 데모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755779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문서화 및 발표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04678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최종보고서 작성 및 발표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4785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201E885F-ADF5-48FE-B4D4-30881FC7333A}"/>
              </a:ext>
            </a:extLst>
          </p:cNvPr>
          <p:cNvSpPr/>
          <p:nvPr/>
        </p:nvSpPr>
        <p:spPr>
          <a:xfrm>
            <a:off x="2603239" y="2434157"/>
            <a:ext cx="2174033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16C5B-DE68-4979-94F1-13D76701F318}"/>
              </a:ext>
            </a:extLst>
          </p:cNvPr>
          <p:cNvSpPr/>
          <p:nvPr/>
        </p:nvSpPr>
        <p:spPr>
          <a:xfrm>
            <a:off x="2603240" y="3033358"/>
            <a:ext cx="2174032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593B5F-2C71-4676-9C1F-2D37D32BF141}"/>
              </a:ext>
            </a:extLst>
          </p:cNvPr>
          <p:cNvSpPr/>
          <p:nvPr/>
        </p:nvSpPr>
        <p:spPr>
          <a:xfrm>
            <a:off x="3690255" y="3632559"/>
            <a:ext cx="4371391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FCDCFB-A4A6-465C-B971-8D42E7AC8A5E}"/>
              </a:ext>
            </a:extLst>
          </p:cNvPr>
          <p:cNvSpPr/>
          <p:nvPr/>
        </p:nvSpPr>
        <p:spPr>
          <a:xfrm>
            <a:off x="5878283" y="4222887"/>
            <a:ext cx="3284378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18986F-95DF-43F2-B600-9BEFC6F1001A}"/>
              </a:ext>
            </a:extLst>
          </p:cNvPr>
          <p:cNvSpPr/>
          <p:nvPr/>
        </p:nvSpPr>
        <p:spPr>
          <a:xfrm>
            <a:off x="5885281" y="4813215"/>
            <a:ext cx="4371390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DE7348-7485-4078-8D09-EEBDA26AF7C0}"/>
              </a:ext>
            </a:extLst>
          </p:cNvPr>
          <p:cNvSpPr/>
          <p:nvPr/>
        </p:nvSpPr>
        <p:spPr>
          <a:xfrm>
            <a:off x="10247340" y="5398576"/>
            <a:ext cx="1106460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92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기술 및 참고 문헌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/>
              <a:t>Unity</a:t>
            </a:r>
          </a:p>
          <a:p>
            <a:pPr lvl="1">
              <a:lnSpc>
                <a:spcPct val="120000"/>
              </a:lnSpc>
            </a:pPr>
            <a:r>
              <a:rPr lang="ko-KR" altLang="en-US" sz="1050" dirty="0">
                <a:hlinkClick r:id="rId3"/>
              </a:rPr>
              <a:t>이영진</a:t>
            </a:r>
            <a:r>
              <a:rPr lang="en-US" altLang="ko-KR" sz="1050" dirty="0">
                <a:hlinkClick r:id="rId3"/>
              </a:rPr>
              <a:t>, </a:t>
            </a:r>
            <a:r>
              <a:rPr lang="ko-KR" altLang="en-US" sz="1050" dirty="0">
                <a:hlinkClick r:id="rId3"/>
              </a:rPr>
              <a:t>김중한</a:t>
            </a:r>
            <a:r>
              <a:rPr lang="en-US" altLang="ko-KR" sz="1050" dirty="0">
                <a:hlinkClick r:id="rId3"/>
              </a:rPr>
              <a:t>, Unity Technologies: </a:t>
            </a:r>
            <a:r>
              <a:rPr lang="ko-KR" altLang="en-US" sz="1050" dirty="0">
                <a:hlinkClick r:id="rId3"/>
              </a:rPr>
              <a:t>게임 제작에도 족보가 있다</a:t>
            </a:r>
            <a:r>
              <a:rPr lang="en-US" altLang="ko-KR" sz="1050" dirty="0">
                <a:hlinkClick r:id="rId3"/>
              </a:rPr>
              <a:t>, </a:t>
            </a:r>
            <a:r>
              <a:rPr lang="ko-KR" altLang="en-US" sz="1050" dirty="0">
                <a:hlinkClick r:id="rId3"/>
              </a:rPr>
              <a:t>삼성증권</a:t>
            </a:r>
            <a:r>
              <a:rPr lang="en-US" altLang="ko-KR" sz="1050" dirty="0">
                <a:hlinkClick r:id="rId3"/>
              </a:rPr>
              <a:t>, 2019</a:t>
            </a:r>
            <a:endParaRPr lang="en-US" altLang="ko-KR" sz="1050" dirty="0"/>
          </a:p>
          <a:p>
            <a:pPr lvl="1">
              <a:lnSpc>
                <a:spcPct val="120000"/>
              </a:lnSpc>
            </a:pPr>
            <a:r>
              <a:rPr lang="en-US" altLang="ko-KR" sz="1050" dirty="0" err="1">
                <a:hlinkClick r:id="rId4"/>
              </a:rPr>
              <a:t>Tianliang</a:t>
            </a:r>
            <a:r>
              <a:rPr lang="en-US" altLang="ko-KR" sz="1050" dirty="0">
                <a:hlinkClick r:id="rId4"/>
              </a:rPr>
              <a:t> Ning, DirectX Ray Tracing in Unity 2019.3, </a:t>
            </a:r>
            <a:r>
              <a:rPr lang="en-US" altLang="ko-KR" sz="1050" dirty="0" err="1">
                <a:hlinkClick r:id="rId4"/>
              </a:rPr>
              <a:t>Siggraph</a:t>
            </a:r>
            <a:r>
              <a:rPr lang="en-US" altLang="ko-KR" sz="1050" dirty="0">
                <a:hlinkClick r:id="rId4"/>
              </a:rPr>
              <a:t>, 2019</a:t>
            </a:r>
            <a:endParaRPr lang="en-US" altLang="ko-KR" sz="1050" dirty="0"/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5"/>
              </a:rPr>
              <a:t>Mono, Interop with Native Libraries, 2005</a:t>
            </a:r>
            <a:endParaRPr lang="en-US" altLang="ko-KR" sz="105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CUDA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David B. Kirk, Wen-</a:t>
            </a:r>
            <a:r>
              <a:rPr lang="en-US" altLang="ko-KR" sz="1050" dirty="0" err="1"/>
              <a:t>mei</a:t>
            </a:r>
            <a:r>
              <a:rPr lang="en-US" altLang="ko-KR" sz="1050" dirty="0"/>
              <a:t> </a:t>
            </a:r>
            <a:r>
              <a:rPr lang="en-US" altLang="ko-KR" sz="1050" dirty="0" err="1"/>
              <a:t>W.Hwu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하순회</a:t>
            </a:r>
            <a:r>
              <a:rPr lang="en-US" altLang="ko-KR" sz="1050" dirty="0"/>
              <a:t>(</a:t>
            </a:r>
            <a:r>
              <a:rPr lang="ko-KR" altLang="en-US" sz="1050" dirty="0"/>
              <a:t>역</a:t>
            </a:r>
            <a:r>
              <a:rPr lang="en-US" altLang="ko-KR" sz="1050" dirty="0"/>
              <a:t>), </a:t>
            </a:r>
            <a:r>
              <a:rPr lang="ko-KR" altLang="en-US" sz="1050" dirty="0" err="1"/>
              <a:t>김크리스</a:t>
            </a:r>
            <a:r>
              <a:rPr lang="en-US" altLang="ko-KR" sz="1050" dirty="0"/>
              <a:t>(</a:t>
            </a:r>
            <a:r>
              <a:rPr lang="ko-KR" altLang="en-US" sz="1050" dirty="0"/>
              <a:t>역</a:t>
            </a:r>
            <a:r>
              <a:rPr lang="en-US" altLang="ko-KR" sz="1050" dirty="0"/>
              <a:t>), </a:t>
            </a:r>
            <a:r>
              <a:rPr lang="ko-KR" altLang="en-US" sz="1050" dirty="0"/>
              <a:t>이영민</a:t>
            </a:r>
            <a:r>
              <a:rPr lang="en-US" altLang="ko-KR" sz="1050" dirty="0"/>
              <a:t>(</a:t>
            </a:r>
            <a:r>
              <a:rPr lang="ko-KR" altLang="en-US" sz="1050" dirty="0"/>
              <a:t>역</a:t>
            </a:r>
            <a:r>
              <a:rPr lang="en-US" altLang="ko-KR" sz="1050" dirty="0"/>
              <a:t>), </a:t>
            </a:r>
            <a:r>
              <a:rPr lang="ko-KR" altLang="en-US" sz="1050" dirty="0"/>
              <a:t>대규모 병렬 프로세서 프로그래밍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Bj</a:t>
            </a:r>
            <a:r>
              <a:rPr lang="en-US" altLang="ko-KR" sz="1050" dirty="0"/>
              <a:t> </a:t>
            </a:r>
            <a:r>
              <a:rPr lang="ko-KR" altLang="en-US" sz="1050" dirty="0" err="1"/>
              <a:t>퍼블릭</a:t>
            </a:r>
            <a:r>
              <a:rPr lang="en-US" altLang="ko-KR" sz="1050" dirty="0"/>
              <a:t>, 2010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Jason Sanders, Edward </a:t>
            </a:r>
            <a:r>
              <a:rPr lang="en-US" altLang="ko-KR" sz="1050" dirty="0" err="1"/>
              <a:t>Kandrot</a:t>
            </a:r>
            <a:r>
              <a:rPr lang="en-US" altLang="ko-KR" sz="1050" dirty="0"/>
              <a:t>, CUDA By Example, NVidia, 2010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6"/>
              </a:rPr>
              <a:t>Roger Allen, Accelerated Ray Tracing in One Weekend in CUDA, NVidia, 2018</a:t>
            </a:r>
            <a:endParaRPr lang="en-US" altLang="ko-KR" sz="105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Ray tracing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Eric Haines (Editor), Tomas </a:t>
            </a:r>
            <a:r>
              <a:rPr lang="en-US" altLang="ko-KR" sz="1050" dirty="0" err="1"/>
              <a:t>Akenine-Möller</a:t>
            </a:r>
            <a:r>
              <a:rPr lang="en-US" altLang="ko-KR" sz="1050" dirty="0"/>
              <a:t> (Editor), Ray Tracing Gems: High-Quality and Real-Time Rendering with DXR and Other APIs, 2019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Matt Pharr, Wenzel Jakob, Greg Humphreys, Physically Based Rendering: From Theory to Implementation, 2016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C. Lauterbach, M. Garland, S. Sengupta, D. </a:t>
            </a:r>
            <a:r>
              <a:rPr lang="en-US" altLang="ko-KR" sz="1050" dirty="0" err="1"/>
              <a:t>Luebke</a:t>
            </a:r>
            <a:r>
              <a:rPr lang="en-US" altLang="ko-KR" sz="1050" dirty="0"/>
              <a:t>, D. </a:t>
            </a:r>
            <a:r>
              <a:rPr lang="en-US" altLang="ko-KR" sz="1050" dirty="0" err="1"/>
              <a:t>Manocha</a:t>
            </a:r>
            <a:r>
              <a:rPr lang="en-US" altLang="ko-KR" sz="1050" dirty="0"/>
              <a:t>, Fast BVH Construction on GPUs, 2009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Eric </a:t>
            </a:r>
            <a:r>
              <a:rPr lang="en-US" altLang="ko-KR" sz="1050" dirty="0" err="1"/>
              <a:t>Veach</a:t>
            </a:r>
            <a:r>
              <a:rPr lang="en-US" altLang="ko-KR" sz="1050" dirty="0"/>
              <a:t>, Leonida  J. </a:t>
            </a:r>
            <a:r>
              <a:rPr lang="en-US" altLang="ko-KR" sz="1050" dirty="0" err="1"/>
              <a:t>Guibas</a:t>
            </a:r>
            <a:r>
              <a:rPr lang="en-US" altLang="ko-KR" sz="1050" dirty="0"/>
              <a:t>, Metropolis Light Transport, 1997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/>
              <a:t>Eric P. </a:t>
            </a:r>
            <a:r>
              <a:rPr lang="en-US" altLang="ko-KR" sz="1050" dirty="0" err="1"/>
              <a:t>Lafortune</a:t>
            </a:r>
            <a:r>
              <a:rPr lang="en-US" altLang="ko-KR" sz="1050" dirty="0"/>
              <a:t>, Yves D. Willems, Bi-directional Path Tracing, 1993</a:t>
            </a:r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7"/>
              </a:rPr>
              <a:t>Peter Shirley, Ray Tracing in One Weekend, 2018</a:t>
            </a:r>
            <a:endParaRPr lang="en-US" altLang="ko-KR" sz="1050" dirty="0"/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8"/>
              </a:rPr>
              <a:t>Peter Shirley, Ray Tracing in The Next Weekend, 2018</a:t>
            </a:r>
            <a:endParaRPr lang="en-US" altLang="ko-KR" sz="1050" dirty="0"/>
          </a:p>
          <a:p>
            <a:pPr lvl="1">
              <a:lnSpc>
                <a:spcPct val="120000"/>
              </a:lnSpc>
            </a:pPr>
            <a:r>
              <a:rPr lang="en-US" altLang="ko-KR" sz="1050" dirty="0">
                <a:hlinkClick r:id="rId9"/>
              </a:rPr>
              <a:t>Peter Shirley, Ray Tracing in The Rest of Your Life, 2018</a:t>
            </a:r>
            <a:endParaRPr lang="ko-KR" altLang="en-US" sz="105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15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49224"/>
            <a:ext cx="10515600" cy="552773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8800" dirty="0"/>
              <a:t>Thank you!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228483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온라인 미디어 8" title="Disney's Practical Guide to Path Tracing">
            <a:hlinkClick r:id="" action="ppaction://media"/>
            <a:extLst>
              <a:ext uri="{FF2B5EF4-FFF2-40B4-BE49-F238E27FC236}">
                <a16:creationId xmlns:a16="http://schemas.microsoft.com/office/drawing/2014/main" id="{68FB7AA7-1B11-4614-806A-C96FE9FE29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7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05BE2-0428-4A66-80DC-90B7C63D5BE6}"/>
              </a:ext>
            </a:extLst>
          </p:cNvPr>
          <p:cNvSpPr txBox="1"/>
          <p:nvPr/>
        </p:nvSpPr>
        <p:spPr>
          <a:xfrm>
            <a:off x="2438400" y="2767280"/>
            <a:ext cx="73152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hlinkClick r:id="rId3"/>
              </a:rPr>
              <a:t>Unreal Engine 4</a:t>
            </a:r>
          </a:p>
          <a:p>
            <a:pPr algn="ctr"/>
            <a:r>
              <a:rPr lang="en-US" altLang="ko-KR" sz="4000" dirty="0">
                <a:hlinkClick r:id="rId3"/>
              </a:rPr>
              <a:t>Raytracing Reflection Demo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3503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J3ue35ago3Y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525" y="0"/>
            <a:ext cx="12192000" cy="685800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472184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GPGPU</a:t>
            </a:r>
            <a:endParaRPr lang="ko-KR" altLang="en-US" sz="3200" dirty="0"/>
          </a:p>
        </p:txBody>
      </p:sp>
      <p:sp>
        <p:nvSpPr>
          <p:cNvPr id="8" name="타원 7"/>
          <p:cNvSpPr/>
          <p:nvPr/>
        </p:nvSpPr>
        <p:spPr>
          <a:xfrm>
            <a:off x="4924778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광선 </a:t>
            </a:r>
            <a:endParaRPr lang="en-US" altLang="ko-KR" sz="3200" dirty="0"/>
          </a:p>
          <a:p>
            <a:pPr algn="ctr"/>
            <a:r>
              <a:rPr lang="ko-KR" altLang="en-US" sz="3200" dirty="0"/>
              <a:t>추적</a:t>
            </a:r>
          </a:p>
        </p:txBody>
      </p:sp>
      <p:sp>
        <p:nvSpPr>
          <p:cNvPr id="9" name="타원 8"/>
          <p:cNvSpPr/>
          <p:nvPr/>
        </p:nvSpPr>
        <p:spPr>
          <a:xfrm>
            <a:off x="8377372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Unity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64420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0" y="1847850"/>
            <a:ext cx="5443728" cy="43513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altLang="ko-KR" dirty="0"/>
              <a:t>GPU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범용 계산</a:t>
            </a:r>
            <a:r>
              <a:rPr lang="en-US" altLang="ko-KR" dirty="0"/>
              <a:t>: GPGPU</a:t>
            </a:r>
            <a:endParaRPr lang="en-US" altLang="ko-KR" b="1" dirty="0"/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독립된 수많은 작업을 </a:t>
            </a:r>
            <a:r>
              <a:rPr lang="ko-KR" altLang="en-US" dirty="0" err="1"/>
              <a:t>수행시</a:t>
            </a:r>
            <a:r>
              <a:rPr lang="ko-KR" altLang="en-US" dirty="0"/>
              <a:t> </a:t>
            </a:r>
            <a:r>
              <a:rPr lang="en-US" altLang="ko-KR" dirty="0"/>
              <a:t>CPU </a:t>
            </a:r>
            <a:r>
              <a:rPr lang="ko-KR" altLang="en-US" dirty="0"/>
              <a:t>보다 </a:t>
            </a:r>
            <a:r>
              <a:rPr lang="ko-KR" altLang="en-US" b="1" dirty="0"/>
              <a:t>월등한 성능</a:t>
            </a:r>
            <a:endParaRPr lang="en-US" altLang="ko-KR" b="1" dirty="0"/>
          </a:p>
          <a:p>
            <a:pPr lvl="2" latinLnBrk="0">
              <a:lnSpc>
                <a:spcPct val="100000"/>
              </a:lnSpc>
            </a:pPr>
            <a:r>
              <a:rPr lang="en-US" altLang="ko-KR" dirty="0"/>
              <a:t>many-core &gt; multi-core</a:t>
            </a:r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대표적인 활용</a:t>
            </a:r>
            <a:r>
              <a:rPr lang="en-US" altLang="ko-KR" dirty="0"/>
              <a:t>: </a:t>
            </a:r>
            <a:r>
              <a:rPr lang="en-US" altLang="ko-KR" b="1" dirty="0" err="1"/>
              <a:t>AlexNet</a:t>
            </a:r>
            <a:r>
              <a:rPr lang="en-US" altLang="ko-KR" dirty="0"/>
              <a:t>(2012)</a:t>
            </a:r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다양한 활용</a:t>
            </a:r>
            <a:r>
              <a:rPr lang="en-US" altLang="ko-KR" dirty="0"/>
              <a:t>: </a:t>
            </a:r>
            <a:r>
              <a:rPr lang="ko-KR" altLang="en-US" dirty="0"/>
              <a:t>통계 물리</a:t>
            </a:r>
            <a:r>
              <a:rPr lang="en-US" altLang="ko-KR" dirty="0"/>
              <a:t>, </a:t>
            </a:r>
            <a:r>
              <a:rPr lang="ko-KR" altLang="en-US" dirty="0"/>
              <a:t>신호 처리</a:t>
            </a:r>
            <a:r>
              <a:rPr lang="en-US" altLang="ko-KR" dirty="0"/>
              <a:t>, </a:t>
            </a:r>
            <a:r>
              <a:rPr lang="ko-KR" altLang="en-US" dirty="0"/>
              <a:t>컴퓨터 그래픽</a:t>
            </a:r>
            <a:r>
              <a:rPr lang="en-US" altLang="ko-KR" dirty="0"/>
              <a:t>, </a:t>
            </a:r>
            <a:r>
              <a:rPr lang="ko-KR" altLang="en-US" dirty="0"/>
              <a:t>등</a:t>
            </a:r>
            <a:r>
              <a:rPr lang="en-US" altLang="ko-KR" dirty="0"/>
              <a:t>..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API: CUDA, OpenCL</a:t>
            </a:r>
            <a:endParaRPr lang="ko-KR" altLang="en-US" dirty="0"/>
          </a:p>
        </p:txBody>
      </p:sp>
      <p:pic>
        <p:nvPicPr>
          <p:cNvPr id="1026" name="Picture 2" descr="alexnet cpu vs gpu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7850"/>
            <a:ext cx="4874895" cy="42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103BD-DE10-414F-8E6E-B7ACA017A6F1}"/>
              </a:ext>
            </a:extLst>
          </p:cNvPr>
          <p:cNvSpPr txBox="1"/>
          <p:nvPr/>
        </p:nvSpPr>
        <p:spPr>
          <a:xfrm>
            <a:off x="838200" y="6180673"/>
            <a:ext cx="4874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AlexNet</a:t>
            </a:r>
            <a:r>
              <a:rPr lang="en-US" altLang="ko-KR" sz="1000" dirty="0"/>
              <a:t> Performance Profile(CPU, GPGPU – K40, K40+cuDNN1, ..)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6291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0" y="1847850"/>
            <a:ext cx="5443728" cy="43513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ko-KR" altLang="en-US" dirty="0"/>
              <a:t>광선 추적</a:t>
            </a:r>
            <a:r>
              <a:rPr lang="en-US" altLang="ko-KR" dirty="0"/>
              <a:t>: Ray-Tracing</a:t>
            </a:r>
          </a:p>
          <a:p>
            <a:pPr lvl="1">
              <a:lnSpc>
                <a:spcPct val="100000"/>
              </a:lnSpc>
            </a:pPr>
            <a:r>
              <a:rPr lang="ko-KR" altLang="en-US" b="1" dirty="0"/>
              <a:t>빛</a:t>
            </a:r>
            <a:r>
              <a:rPr lang="ko-KR" altLang="en-US" dirty="0"/>
              <a:t>의 움직임을 </a:t>
            </a:r>
            <a:r>
              <a:rPr lang="ko-KR" altLang="en-US" b="1" dirty="0"/>
              <a:t>시뮬레이션</a:t>
            </a:r>
            <a:r>
              <a:rPr lang="ko-KR" altLang="en-US" dirty="0"/>
              <a:t> 하는 컴퓨터 그래픽 기법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이전</a:t>
            </a:r>
            <a:r>
              <a:rPr lang="en-US" altLang="ko-KR" dirty="0"/>
              <a:t>:</a:t>
            </a:r>
            <a:r>
              <a:rPr lang="ko-KR" altLang="en-US" dirty="0"/>
              <a:t> 수많은 계산 시간에 외면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현재</a:t>
            </a:r>
            <a:r>
              <a:rPr lang="en-US" altLang="ko-KR" dirty="0"/>
              <a:t>: GPU</a:t>
            </a:r>
            <a:r>
              <a:rPr lang="ko-KR" altLang="en-US" dirty="0"/>
              <a:t>의 발달에 편승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실시간 렌더링에서도 부분적으로 사용</a:t>
            </a:r>
            <a:r>
              <a:rPr lang="en-US" altLang="ko-KR" sz="1800" dirty="0"/>
              <a:t>(Nvidia </a:t>
            </a:r>
            <a:r>
              <a:rPr lang="en-US" altLang="ko-KR" sz="1800" dirty="0" err="1"/>
              <a:t>RTCore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38200" y="1940182"/>
            <a:ext cx="5071872" cy="4429999"/>
            <a:chOff x="6281928" y="2099190"/>
            <a:chExt cx="5071872" cy="4429999"/>
          </a:xfrm>
        </p:grpSpPr>
        <p:pic>
          <p:nvPicPr>
            <p:cNvPr id="2052" name="Picture 4" descr="ray tracing on vs off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928" y="2099190"/>
              <a:ext cx="5071872" cy="384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81928" y="5975191"/>
              <a:ext cx="2450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Only Rasterization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03208" y="5975191"/>
              <a:ext cx="24505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/>
                <a:t>Raytracing(Mirror Reflection)</a:t>
              </a:r>
            </a:p>
            <a:p>
              <a:pPr algn="r"/>
              <a:r>
                <a:rPr lang="en-US" altLang="ko-KR" sz="1000" dirty="0"/>
                <a:t>+</a:t>
              </a:r>
            </a:p>
            <a:p>
              <a:pPr algn="r"/>
              <a:r>
                <a:rPr lang="en-US" altLang="ko-KR" sz="1000" dirty="0"/>
                <a:t>Rasterization(Multiple Scattering)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07224" y="5975190"/>
              <a:ext cx="2450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Minecraft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7701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8" name="그림 7" descr="테이블, 앉아있는, 보는, 녹색이(가) 표시된 사진&#10;&#10;자동 생성된 설명">
            <a:extLst>
              <a:ext uri="{FF2B5EF4-FFF2-40B4-BE49-F238E27FC236}">
                <a16:creationId xmlns:a16="http://schemas.microsoft.com/office/drawing/2014/main" id="{DE198519-E840-4D0F-BAD9-C36E5BF34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73" y="1690688"/>
            <a:ext cx="9857653" cy="4148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36593B-960C-49F0-994C-0128F18E73FC}"/>
              </a:ext>
            </a:extLst>
          </p:cNvPr>
          <p:cNvSpPr txBox="1"/>
          <p:nvPr/>
        </p:nvSpPr>
        <p:spPr>
          <a:xfrm>
            <a:off x="1167173" y="5913067"/>
            <a:ext cx="985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hlinkClick r:id="rId4"/>
              </a:rPr>
              <a:t>Youtube</a:t>
            </a:r>
            <a:r>
              <a:rPr lang="en-US" altLang="ko-KR" dirty="0">
                <a:hlinkClick r:id="rId4"/>
              </a:rPr>
              <a:t>: Disney's Practical Guide to Path Tracing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830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pic>
        <p:nvPicPr>
          <p:cNvPr id="1044" name="Picture 20" descr="unity logo에 대한 이미지 검색결과">
            <a:extLst>
              <a:ext uri="{FF2B5EF4-FFF2-40B4-BE49-F238E27FC236}">
                <a16:creationId xmlns:a16="http://schemas.microsoft.com/office/drawing/2014/main" id="{8B2B1C1A-4D4C-44DE-B365-6ABB441015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781" y="1847850"/>
            <a:ext cx="3304164" cy="1858592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068E1D6B-8153-400D-86A1-B7133C6A6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6" t="12043" r="22874" b="14915"/>
          <a:stretch/>
        </p:blipFill>
        <p:spPr>
          <a:xfrm>
            <a:off x="1463781" y="3672258"/>
            <a:ext cx="3304164" cy="2481944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6096000" y="1847850"/>
            <a:ext cx="544372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실시간 </a:t>
            </a:r>
            <a:r>
              <a:rPr lang="ko-KR" altLang="en-US" dirty="0" err="1"/>
              <a:t>렌더링</a:t>
            </a:r>
            <a:r>
              <a:rPr lang="ko-KR" altLang="en-US" dirty="0"/>
              <a:t> 엔진</a:t>
            </a:r>
            <a:r>
              <a:rPr lang="en-US" altLang="ko-KR" dirty="0"/>
              <a:t>: Unity, UE4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응답성이</a:t>
            </a:r>
            <a:r>
              <a:rPr lang="ko-KR" altLang="en-US" dirty="0"/>
              <a:t> 중요한 </a:t>
            </a:r>
            <a:r>
              <a:rPr lang="ko-KR" altLang="en-US" b="1" dirty="0"/>
              <a:t>게임</a:t>
            </a:r>
            <a:r>
              <a:rPr lang="ko-KR" altLang="en-US" dirty="0"/>
              <a:t> </a:t>
            </a:r>
            <a:r>
              <a:rPr lang="ko-KR" altLang="en-US" b="1" dirty="0"/>
              <a:t>개발</a:t>
            </a:r>
            <a:r>
              <a:rPr lang="ko-KR" altLang="en-US" dirty="0"/>
              <a:t> 용도로 만들어짐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VR</a:t>
            </a:r>
            <a:r>
              <a:rPr lang="ko-KR" altLang="en-US" dirty="0"/>
              <a:t>의 영향으로 </a:t>
            </a:r>
            <a:r>
              <a:rPr lang="ko-KR" altLang="en-US" b="1" dirty="0"/>
              <a:t>영상 제작</a:t>
            </a:r>
            <a:r>
              <a:rPr lang="ko-KR" altLang="en-US" dirty="0"/>
              <a:t> </a:t>
            </a:r>
            <a:r>
              <a:rPr lang="ko-KR" altLang="en-US" b="1" dirty="0"/>
              <a:t>툴</a:t>
            </a:r>
            <a:r>
              <a:rPr lang="ko-KR" altLang="en-US" dirty="0"/>
              <a:t>로도 쓰이기 시작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영상제작 </a:t>
            </a:r>
            <a:r>
              <a:rPr lang="en-US" altLang="ko-KR" dirty="0"/>
              <a:t>S/W </a:t>
            </a:r>
            <a:r>
              <a:rPr lang="ko-KR" altLang="en-US" dirty="0"/>
              <a:t>시장의 진입</a:t>
            </a:r>
            <a:r>
              <a:rPr lang="en-US" altLang="ko-KR" dirty="0"/>
              <a:t> 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높은 </a:t>
            </a:r>
            <a:r>
              <a:rPr lang="ko-KR" altLang="en-US" dirty="0" err="1"/>
              <a:t>응답성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작업 능률 상승</a:t>
            </a:r>
          </a:p>
        </p:txBody>
      </p:sp>
    </p:spTree>
    <p:extLst>
      <p:ext uri="{BB962C8B-B14F-4D97-AF65-F5344CB8AC3E}">
        <p14:creationId xmlns:p14="http://schemas.microsoft.com/office/powerpoint/2010/main" val="374056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F2F2F2"/>
      </a:hlink>
      <a:folHlink>
        <a:srgbClr val="BFBFBF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EC4E422DA5674CA0A92A90C48F4363" ma:contentTypeVersion="2" ma:contentTypeDescription="새 문서를 만듭니다." ma:contentTypeScope="" ma:versionID="afbd73bc9fda87434496464b6e339375">
  <xsd:schema xmlns:xsd="http://www.w3.org/2001/XMLSchema" xmlns:xs="http://www.w3.org/2001/XMLSchema" xmlns:p="http://schemas.microsoft.com/office/2006/metadata/properties" xmlns:ns3="d47ef01c-edce-402d-82fb-400e1649127f" targetNamespace="http://schemas.microsoft.com/office/2006/metadata/properties" ma:root="true" ma:fieldsID="131ba20bbc4d09a1d9c49eeaffd04e92" ns3:_="">
    <xsd:import namespace="d47ef01c-edce-402d-82fb-400e1649127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7ef01c-edce-402d-82fb-400e164912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1FBB27-B0B8-473A-869B-48939B876A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60E39F-34F3-4FD4-9B4F-265BD02162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7ef01c-edce-402d-82fb-400e164912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92AF99-FCD3-4B73-A673-620A6A3C2FAA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d47ef01c-edce-402d-82fb-400e1649127f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10194</TotalTime>
  <Words>2353</Words>
  <Application>Microsoft Office PowerPoint</Application>
  <PresentationFormat>와이드스크린</PresentationFormat>
  <Paragraphs>409</Paragraphs>
  <Slides>27</Slides>
  <Notes>27</Notes>
  <HiddenSlides>1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Unity 에서의 GPGPU 기반  광선 추적 렌더러</vt:lpstr>
      <vt:lpstr>Index</vt:lpstr>
      <vt:lpstr>PowerPoint 프레젠테이션</vt:lpstr>
      <vt:lpstr>PowerPoint 프레젠테이션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 </vt:lpstr>
      <vt:lpstr>졸업 연구 개요: 연구 개발 목표</vt:lpstr>
      <vt:lpstr>졸업 연구 개요: 연구 개발 효과</vt:lpstr>
      <vt:lpstr>관련 연구 및 사례</vt:lpstr>
      <vt:lpstr>관련 연구 및 사례 : octanerender </vt:lpstr>
      <vt:lpstr>관련 연구 및 사례 : HDRP in Unity</vt:lpstr>
      <vt:lpstr>시스템 수행 시나리오: 하나의 프레임</vt:lpstr>
      <vt:lpstr>시스템 구성도</vt:lpstr>
      <vt:lpstr>개발 환경</vt:lpstr>
      <vt:lpstr>개발 환경</vt:lpstr>
      <vt:lpstr>개발 방법</vt:lpstr>
      <vt:lpstr>개발 방법</vt:lpstr>
      <vt:lpstr>업무 분담</vt:lpstr>
      <vt:lpstr>졸업 연구 일정</vt:lpstr>
      <vt:lpstr>필요 기술 및 참고 문헌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수혁</dc:creator>
  <cp:lastModifiedBy>김 수혁</cp:lastModifiedBy>
  <cp:revision>255</cp:revision>
  <dcterms:created xsi:type="dcterms:W3CDTF">2019-11-03T02:13:53Z</dcterms:created>
  <dcterms:modified xsi:type="dcterms:W3CDTF">2019-12-13T15:06:54Z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0x0101003DEC4E422DA5674CA0A92A90C48F4363</vt:lpwstr>
  </property>
</Properties>
</file>